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theme/theme6.xml" ContentType="application/vnd.openxmlformats-officedocument.theme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slideLayouts/slideLayout61.xml" ContentType="application/vnd.openxmlformats-officedocument.presentationml.slideLayout+xml"/>
  <Override PartName="/ppt/theme/theme8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9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0.xml" ContentType="application/vnd.openxmlformats-officedocument.theme+xml"/>
  <Override PartName="/ppt/slideLayouts/slideLayout75.xml" ContentType="application/vnd.openxmlformats-officedocument.presentationml.slideLayout+xml"/>
  <Override PartName="/ppt/theme/theme11.xml" ContentType="application/vnd.openxmlformats-officedocument.theme+xml"/>
  <Override PartName="/ppt/slideLayouts/slideLayout76.xml" ContentType="application/vnd.openxmlformats-officedocument.presentationml.slideLayout+xml"/>
  <Override PartName="/ppt/theme/theme12.xml" ContentType="application/vnd.openxmlformats-officedocument.theme+xml"/>
  <Override PartName="/ppt/slideLayouts/slideLayout77.xml" ContentType="application/vnd.openxmlformats-officedocument.presentationml.slideLayout+xml"/>
  <Override PartName="/ppt/theme/theme13.xml" ContentType="application/vnd.openxmlformats-officedocument.theme+xml"/>
  <Override PartName="/ppt/slideLayouts/slideLayout78.xml" ContentType="application/vnd.openxmlformats-officedocument.presentationml.slideLayout+xml"/>
  <Override PartName="/ppt/theme/theme14.xml" ContentType="application/vnd.openxmlformats-officedocument.theme+xml"/>
  <Override PartName="/ppt/slideLayouts/slideLayout79.xml" ContentType="application/vnd.openxmlformats-officedocument.presentationml.slideLayout+xml"/>
  <Override PartName="/ppt/theme/theme15.xml" ContentType="application/vnd.openxmlformats-officedocument.theme+xml"/>
  <Override PartName="/ppt/slideLayouts/slideLayout80.xml" ContentType="application/vnd.openxmlformats-officedocument.presentationml.slideLayout+xml"/>
  <Override PartName="/ppt/theme/theme16.xml" ContentType="application/vnd.openxmlformats-officedocument.theme+xml"/>
  <Override PartName="/ppt/slideLayouts/slideLayout81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76" r:id="rId2"/>
    <p:sldMasterId id="2147483736" r:id="rId3"/>
    <p:sldMasterId id="2147483664" r:id="rId4"/>
    <p:sldMasterId id="2147483666" r:id="rId5"/>
    <p:sldMasterId id="2147483668" r:id="rId6"/>
    <p:sldMasterId id="2147483670" r:id="rId7"/>
    <p:sldMasterId id="2147483672" r:id="rId8"/>
    <p:sldMasterId id="2147483674" r:id="rId9"/>
    <p:sldMasterId id="2147483694" r:id="rId10"/>
    <p:sldMasterId id="2147483678" r:id="rId11"/>
    <p:sldMasterId id="2147483680" r:id="rId12"/>
    <p:sldMasterId id="2147483682" r:id="rId13"/>
    <p:sldMasterId id="2147483684" r:id="rId14"/>
    <p:sldMasterId id="2147483687" r:id="rId15"/>
    <p:sldMasterId id="2147483689" r:id="rId16"/>
    <p:sldMasterId id="2147483691" r:id="rId17"/>
  </p:sldMasterIdLst>
  <p:notesMasterIdLst>
    <p:notesMasterId r:id="rId163"/>
  </p:notesMasterIdLst>
  <p:sldIdLst>
    <p:sldId id="921" r:id="rId18"/>
    <p:sldId id="400" r:id="rId19"/>
    <p:sldId id="700" r:id="rId20"/>
    <p:sldId id="1075" r:id="rId21"/>
    <p:sldId id="401" r:id="rId22"/>
    <p:sldId id="405" r:id="rId23"/>
    <p:sldId id="567" r:id="rId24"/>
    <p:sldId id="402" r:id="rId25"/>
    <p:sldId id="478" r:id="rId26"/>
    <p:sldId id="695" r:id="rId27"/>
    <p:sldId id="701" r:id="rId28"/>
    <p:sldId id="639" r:id="rId29"/>
    <p:sldId id="604" r:id="rId30"/>
    <p:sldId id="606" r:id="rId31"/>
    <p:sldId id="607" r:id="rId32"/>
    <p:sldId id="608" r:id="rId33"/>
    <p:sldId id="609" r:id="rId34"/>
    <p:sldId id="610" r:id="rId35"/>
    <p:sldId id="611" r:id="rId36"/>
    <p:sldId id="612" r:id="rId37"/>
    <p:sldId id="613" r:id="rId38"/>
    <p:sldId id="641" r:id="rId39"/>
    <p:sldId id="642" r:id="rId40"/>
    <p:sldId id="643" r:id="rId41"/>
    <p:sldId id="1074" r:id="rId42"/>
    <p:sldId id="640" r:id="rId43"/>
    <p:sldId id="617" r:id="rId44"/>
    <p:sldId id="618" r:id="rId45"/>
    <p:sldId id="621" r:id="rId46"/>
    <p:sldId id="622" r:id="rId47"/>
    <p:sldId id="623" r:id="rId48"/>
    <p:sldId id="624" r:id="rId49"/>
    <p:sldId id="693" r:id="rId50"/>
    <p:sldId id="626" r:id="rId51"/>
    <p:sldId id="1139" r:id="rId52"/>
    <p:sldId id="1135" r:id="rId53"/>
    <p:sldId id="1140" r:id="rId54"/>
    <p:sldId id="628" r:id="rId55"/>
    <p:sldId id="629" r:id="rId56"/>
    <p:sldId id="630" r:id="rId57"/>
    <p:sldId id="645" r:id="rId58"/>
    <p:sldId id="631" r:id="rId59"/>
    <p:sldId id="632" r:id="rId60"/>
    <p:sldId id="633" r:id="rId61"/>
    <p:sldId id="634" r:id="rId62"/>
    <p:sldId id="635" r:id="rId63"/>
    <p:sldId id="636" r:id="rId64"/>
    <p:sldId id="637" r:id="rId65"/>
    <p:sldId id="646" r:id="rId66"/>
    <p:sldId id="1106" r:id="rId67"/>
    <p:sldId id="699" r:id="rId68"/>
    <p:sldId id="439" r:id="rId69"/>
    <p:sldId id="1076" r:id="rId70"/>
    <p:sldId id="441" r:id="rId71"/>
    <p:sldId id="531" r:id="rId72"/>
    <p:sldId id="528" r:id="rId73"/>
    <p:sldId id="442" r:id="rId74"/>
    <p:sldId id="443" r:id="rId75"/>
    <p:sldId id="1079" r:id="rId76"/>
    <p:sldId id="1081" r:id="rId77"/>
    <p:sldId id="1084" r:id="rId78"/>
    <p:sldId id="1092" r:id="rId79"/>
    <p:sldId id="1080" r:id="rId80"/>
    <p:sldId id="1082" r:id="rId81"/>
    <p:sldId id="1085" r:id="rId82"/>
    <p:sldId id="1086" r:id="rId83"/>
    <p:sldId id="1095" r:id="rId84"/>
    <p:sldId id="1090" r:id="rId85"/>
    <p:sldId id="1087" r:id="rId86"/>
    <p:sldId id="1083" r:id="rId87"/>
    <p:sldId id="444" r:id="rId88"/>
    <p:sldId id="568" r:id="rId89"/>
    <p:sldId id="446" r:id="rId90"/>
    <p:sldId id="497" r:id="rId91"/>
    <p:sldId id="498" r:id="rId92"/>
    <p:sldId id="500" r:id="rId93"/>
    <p:sldId id="503" r:id="rId94"/>
    <p:sldId id="1091" r:id="rId95"/>
    <p:sldId id="504" r:id="rId96"/>
    <p:sldId id="505" r:id="rId97"/>
    <p:sldId id="506" r:id="rId98"/>
    <p:sldId id="564" r:id="rId99"/>
    <p:sldId id="459" r:id="rId100"/>
    <p:sldId id="460" r:id="rId101"/>
    <p:sldId id="461" r:id="rId102"/>
    <p:sldId id="532" r:id="rId103"/>
    <p:sldId id="539" r:id="rId104"/>
    <p:sldId id="1097" r:id="rId105"/>
    <p:sldId id="462" r:id="rId106"/>
    <p:sldId id="1098" r:id="rId107"/>
    <p:sldId id="507" r:id="rId108"/>
    <p:sldId id="508" r:id="rId109"/>
    <p:sldId id="509" r:id="rId110"/>
    <p:sldId id="510" r:id="rId111"/>
    <p:sldId id="511" r:id="rId112"/>
    <p:sldId id="513" r:id="rId113"/>
    <p:sldId id="514" r:id="rId114"/>
    <p:sldId id="515" r:id="rId115"/>
    <p:sldId id="565" r:id="rId116"/>
    <p:sldId id="1108" r:id="rId117"/>
    <p:sldId id="1133" r:id="rId118"/>
    <p:sldId id="1134" r:id="rId119"/>
    <p:sldId id="1128" r:id="rId120"/>
    <p:sldId id="1129" r:id="rId121"/>
    <p:sldId id="1131" r:id="rId122"/>
    <p:sldId id="1114" r:id="rId123"/>
    <p:sldId id="1115" r:id="rId124"/>
    <p:sldId id="1116" r:id="rId125"/>
    <p:sldId id="1117" r:id="rId126"/>
    <p:sldId id="1119" r:id="rId127"/>
    <p:sldId id="1118" r:id="rId128"/>
    <p:sldId id="1125" r:id="rId129"/>
    <p:sldId id="1126" r:id="rId130"/>
    <p:sldId id="1120" r:id="rId131"/>
    <p:sldId id="1127" r:id="rId132"/>
    <p:sldId id="1121" r:id="rId133"/>
    <p:sldId id="1122" r:id="rId134"/>
    <p:sldId id="1123" r:id="rId135"/>
    <p:sldId id="1124" r:id="rId136"/>
    <p:sldId id="1107" r:id="rId137"/>
    <p:sldId id="1142" r:id="rId138"/>
    <p:sldId id="1143" r:id="rId139"/>
    <p:sldId id="697" r:id="rId140"/>
    <p:sldId id="698" r:id="rId141"/>
    <p:sldId id="1141" r:id="rId142"/>
    <p:sldId id="542" r:id="rId143"/>
    <p:sldId id="543" r:id="rId144"/>
    <p:sldId id="545" r:id="rId145"/>
    <p:sldId id="547" r:id="rId146"/>
    <p:sldId id="548" r:id="rId147"/>
    <p:sldId id="549" r:id="rId148"/>
    <p:sldId id="1099" r:id="rId149"/>
    <p:sldId id="544" r:id="rId150"/>
    <p:sldId id="1100" r:id="rId151"/>
    <p:sldId id="552" r:id="rId152"/>
    <p:sldId id="696" r:id="rId153"/>
    <p:sldId id="554" r:id="rId154"/>
    <p:sldId id="1101" r:id="rId155"/>
    <p:sldId id="1103" r:id="rId156"/>
    <p:sldId id="1104" r:id="rId157"/>
    <p:sldId id="1102" r:id="rId158"/>
    <p:sldId id="558" r:id="rId159"/>
    <p:sldId id="561" r:id="rId160"/>
    <p:sldId id="1105" r:id="rId161"/>
    <p:sldId id="566" r:id="rId16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5D0"/>
    <a:srgbClr val="002060"/>
    <a:srgbClr val="F58B47"/>
    <a:srgbClr val="2FBAFF"/>
    <a:srgbClr val="99FF33"/>
    <a:srgbClr val="0070C0"/>
    <a:srgbClr val="0066FF"/>
    <a:srgbClr val="FFFFCC"/>
    <a:srgbClr val="3F51B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4323" autoAdjust="0"/>
    <p:restoredTop sz="94664" autoAdjust="0"/>
  </p:normalViewPr>
  <p:slideViewPr>
    <p:cSldViewPr snapToGrid="0" snapToObjects="1">
      <p:cViewPr varScale="1">
        <p:scale>
          <a:sx n="52" d="100"/>
          <a:sy n="52" d="100"/>
        </p:scale>
        <p:origin x="48" y="100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04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08" Type="http://schemas.openxmlformats.org/officeDocument/2006/relationships/slide" Target="slides/slide91.xml"/><Relationship Id="rId124" Type="http://schemas.openxmlformats.org/officeDocument/2006/relationships/slide" Target="slides/slide107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45" Type="http://schemas.openxmlformats.org/officeDocument/2006/relationships/slide" Target="slides/slide128.xml"/><Relationship Id="rId161" Type="http://schemas.openxmlformats.org/officeDocument/2006/relationships/slide" Target="slides/slide144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35" Type="http://schemas.openxmlformats.org/officeDocument/2006/relationships/slide" Target="slides/slide118.xml"/><Relationship Id="rId151" Type="http://schemas.openxmlformats.org/officeDocument/2006/relationships/slide" Target="slides/slide134.xml"/><Relationship Id="rId156" Type="http://schemas.openxmlformats.org/officeDocument/2006/relationships/slide" Target="slides/slide13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141" Type="http://schemas.openxmlformats.org/officeDocument/2006/relationships/slide" Target="slides/slide124.xml"/><Relationship Id="rId146" Type="http://schemas.openxmlformats.org/officeDocument/2006/relationships/slide" Target="slides/slide129.xml"/><Relationship Id="rId16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162" Type="http://schemas.openxmlformats.org/officeDocument/2006/relationships/slide" Target="slides/slide14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slide" Target="slides/slide114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52" Type="http://schemas.openxmlformats.org/officeDocument/2006/relationships/slide" Target="slides/slide135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9.xml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viewProps" Target="viewProps.xml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Relationship Id="rId80" Type="http://schemas.openxmlformats.org/officeDocument/2006/relationships/slide" Target="slides/slide63.xml"/><Relationship Id="rId155" Type="http://schemas.openxmlformats.org/officeDocument/2006/relationships/slide" Target="slides/slide1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0616CEE-67B3-9346-A0D7-11C190EAA314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D7A3018-57DA-FB4C-8D47-8E9E06D56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49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14288-345A-4CB4-AA4A-CB11850E08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95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14288-345A-4CB4-AA4A-CB11850E08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88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51D83-B0EA-40B2-816A-311EECA8A8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0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51D83-B0EA-40B2-816A-311EECA8A8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81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51D83-B0EA-40B2-816A-311EECA8A8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94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51D83-B0EA-40B2-816A-311EECA8A849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48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6" y="2743518"/>
            <a:ext cx="11688064" cy="8037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OPTIONAL PRESENTATION 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03768" y="3503865"/>
            <a:ext cx="11688189" cy="638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</a:lstStyle>
          <a:p>
            <a:r>
              <a:rPr lang="en-US" b="1" i="0" cap="all" dirty="0"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99021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2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3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9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5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9846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620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538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June 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12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  <p:pic>
        <p:nvPicPr>
          <p:cNvPr id="4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9417428" y="6164179"/>
            <a:ext cx="274934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52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6096000" y="-32"/>
            <a:ext cx="6096000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354002" y="1239038"/>
            <a:ext cx="5393597" cy="2381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354002" y="3692003"/>
            <a:ext cx="5393597" cy="2098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586006" y="965604"/>
            <a:ext cx="5116001" cy="4926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chemeClr val="lt1"/>
                </a:solidFill>
              </a:rPr>
              <a:pPr/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80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E89AC-3190-014C-8C23-99F95E41C48B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EE60F-E929-504E-AA2D-78116041510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74"/>
          <a:stretch/>
        </p:blipFill>
        <p:spPr>
          <a:xfrm>
            <a:off x="16934" y="5918566"/>
            <a:ext cx="4658932" cy="85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779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           </a:t>
            </a:r>
            <a:br>
              <a:rPr lang="en-US" dirty="0"/>
            </a:br>
            <a:r>
              <a:rPr lang="en-US" dirty="0"/>
              <a:t>            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E89AC-3190-014C-8C23-99F95E41C48B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EE60F-E929-504E-AA2D-781160415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0935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br>
              <a:rPr lang="en-US" dirty="0"/>
            </a:br>
            <a:r>
              <a:rPr lang="en-US" dirty="0"/>
              <a:t>            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C27223D-1EE4-677B-EC64-B10A4B85033C}"/>
              </a:ext>
            </a:extLst>
          </p:cNvPr>
          <p:cNvSpPr txBox="1">
            <a:spLocks/>
          </p:cNvSpPr>
          <p:nvPr userDrawn="1"/>
        </p:nvSpPr>
        <p:spPr>
          <a:xfrm>
            <a:off x="978262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76FD9FF-BF64-3B1A-E247-9024AB95A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0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53953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2537" y="615855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1688737" y="1874838"/>
            <a:ext cx="8229600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688737" y="2423160"/>
            <a:ext cx="8229600" cy="3818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91167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>
          <a:xfrm>
            <a:off x="609601" y="1608140"/>
            <a:ext cx="10981265" cy="4326469"/>
          </a:xfrm>
        </p:spPr>
        <p:txBody>
          <a:bodyPr/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 marL="1600200" indent="-228600">
              <a:buFont typeface="Courier New" panose="02070309020205020404" pitchFamily="49" charset="0"/>
              <a:buChar char="o"/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80585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Wednesday, June 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53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June 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98357" y="4960437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11200" y="449421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8357" y="2514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67147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June 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3180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June 8,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June 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0743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June 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98357" y="4960437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11200" y="449421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8357" y="2514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59046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June 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22402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June 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17871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June 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83922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June 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40345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June 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2558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June 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67564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June 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83652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June 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9121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June 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9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June 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33158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June 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79819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June 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49714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June 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73323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June 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09166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June 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47944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June 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47749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June 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52542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June 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98357" y="4960437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11200" y="449421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8357" y="2514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391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June 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98357" y="4960437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11200" y="449421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8357" y="2514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0120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9417428" y="6164179"/>
            <a:ext cx="274934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624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June 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895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June 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71637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June 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01879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June 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4174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June 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29339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June 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64512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June 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039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dirty="0" err="1"/>
              <a:t>Codetitle</a:t>
            </a:r>
            <a:r>
              <a:rPr lang="en-US" dirty="0"/>
              <a:t>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June 8,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 userDrawn="1"/>
        </p:nvSpPr>
        <p:spPr>
          <a:xfrm>
            <a:off x="609600" y="1874838"/>
            <a:ext cx="10235475" cy="4196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4460"/>
            <a:ext cx="10363200" cy="37253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7432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4864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229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51560" indent="0"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24436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89718" y="6132513"/>
            <a:ext cx="8667167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/>
              <a:t>Entity name / date</a:t>
            </a:r>
            <a:endParaRPr lang="en-US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389717" y="2267713"/>
            <a:ext cx="8667167" cy="2645664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</a:lstStyle>
          <a:p>
            <a:pPr lvl="0"/>
            <a:r>
              <a:rPr lang="en-US" dirty="0"/>
              <a:t>Item 01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02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03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04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05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06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07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08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89718" y="736600"/>
            <a:ext cx="8667167" cy="8361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0188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7" y="2315582"/>
            <a:ext cx="11183568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“A short statement or quote HERE”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3937" y="4181013"/>
            <a:ext cx="11183568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1083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4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971047" y="2779776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41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4F86-5829-9249-BA04-EE100DF9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59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FA3C1-8B12-2B4C-8199-EA1D4EA6B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0E878-447C-074F-A81D-E91D56A95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A503C-7B2A-B545-B61C-66E9B2DA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BB06B-9FC7-3B4A-B29B-08598C1B9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F2A06-EEBC-8E44-8595-12E67679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D658-264C-DB4A-BC6A-219974CE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08EDD-228D-0345-BD98-C099AF968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62B2E-A53D-3C44-92C6-599604B0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0973A-8995-A846-B709-0F2AFA480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5F47C-FDF1-794D-A75E-57F9F265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3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B38B-9BF6-9D4F-9808-D36E8EE0F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BD74E-634F-C448-BCA1-4A2719F3D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BD1AD-911E-FC4D-B0AA-2DDDFCC37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CAE79-8D66-504F-8B4C-FD363DA4C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2D08B-6F42-4447-A303-202274B87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7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9E53-04CA-214B-B2DC-745D4B1A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4FC05-17C2-174A-B353-F7554D416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B345-B4B5-2141-9DB4-285197391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7209D-6849-E44F-910F-9CF46D7C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DF39F-71CD-BF4B-A93A-44339651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9B241-1DBF-0A43-9A25-22F522C6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21F4F-C60E-0E41-850C-E522AC734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92A7D-1965-0E44-A99B-24C57277B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B6DE6-FE32-8845-AD6B-0528888BA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D1A65-0A5D-D246-B68C-254C28F58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7DD6A-7DB7-EA49-ABE7-6B1830BD0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037CE6-AD82-8F4F-B786-1552A2D01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95961-39DA-5C44-9D00-AF78BCA7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B3DF48-E38D-D04D-82E1-9A97995D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1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72D4-39A6-A246-B3D2-AF327ECB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B59D2-7490-0442-A264-66B33211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2D6FA-28B3-8945-90AD-95A154AB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AB13A-9EB8-9245-AF86-13035F7F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5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FDFC1-EF63-754B-8738-E506099FF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8EF82-461B-2848-AD50-83ECBABE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012BE-B265-4044-B7CB-9FFEC66B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8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7A84-A8A3-DB4C-A3BA-A4552C99E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49B3D-B34C-CD47-AC85-A34B873E3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A6204-8BFD-F241-9475-3021112EE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DFB2F-46F0-B248-8F7E-6886FAB1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6F5D6-238A-1E42-9084-97DCCE3E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A5E38-55F7-2444-8CAB-E6DF2907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6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83E4-7E39-1040-9729-F40F45AB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37D2A-B965-4548-A874-54FBDE79C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200E7-88AE-C64E-8E28-7B9B87465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FBFD1-5B84-C14A-A949-3696516C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ED03E-915B-AC4B-B6E9-4F96989B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F7E53-EB66-1148-A5A4-DBB7AA034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6AFB-A44D-4D48-9CCF-E7602EF7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A5D0B-D1C5-E247-ADC0-ACF4AE70E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E98C0-1D23-0F43-9A0D-843DC8666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1AB42-F062-C74D-9D03-948D927F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CA66-8416-DA48-93E7-303CDA86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9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75F0D-2F52-E941-9F03-276D5136A6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BB885-374C-6E4F-8CB3-EA1AEE9E6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9146F-80BF-0F41-A830-C1FA44CF3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2CD61-4F6A-AA4D-8105-97D69019F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16010-8E1C-D24C-9482-9AF16430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87501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43177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7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ierarc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696089" y="2597277"/>
            <a:ext cx="6794500" cy="2230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3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3"/>
          <p:cNvSpPr>
            <a:spLocks noGrp="1"/>
          </p:cNvSpPr>
          <p:nvPr>
            <p:ph type="tbl" sz="quarter" idx="11"/>
          </p:nvPr>
        </p:nvSpPr>
        <p:spPr>
          <a:xfrm>
            <a:off x="1282942" y="2112580"/>
            <a:ext cx="9620793" cy="354208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0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70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864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6997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0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117243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212815" y="902512"/>
            <a:ext cx="9129364" cy="411092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214505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8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8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8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9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79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80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8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9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50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53.xml"/><Relationship Id="rId40" Type="http://schemas.openxmlformats.org/officeDocument/2006/relationships/slideLayout" Target="../slideLayouts/slideLayout56.xml"/><Relationship Id="rId45" Type="http://schemas.openxmlformats.org/officeDocument/2006/relationships/image" Target="../media/image5.png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36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4" Type="http://schemas.openxmlformats.org/officeDocument/2006/relationships/image" Target="../media/image6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51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36.xml"/><Relationship Id="rId41" Type="http://schemas.openxmlformats.org/officeDocument/2006/relationships/slideLayout" Target="../slideLayouts/slideLayout5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5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8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8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34628" y="5320171"/>
            <a:ext cx="1829603" cy="8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56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763553-262C-0A4B-AE73-7E7A28504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D9E8E-76B3-0641-9560-CEFD78F9D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B8E6A-9FFF-374B-AE9A-9C6ED4C38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630F8-C934-CB4D-9D27-75DBC765FCDD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F0FD1-831E-FE45-B88C-C31D6B289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78FAA-E607-3642-B237-E727727E9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8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67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/>
          <a:srcRect l="-3" r="25004"/>
          <a:stretch/>
        </p:blipFill>
        <p:spPr>
          <a:xfrm>
            <a:off x="0" y="0"/>
            <a:ext cx="12192000" cy="610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59" r="21815" b="5992"/>
          <a:stretch/>
        </p:blipFill>
        <p:spPr>
          <a:xfrm>
            <a:off x="1203435" y="895095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4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64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6"/>
          <a:srcRect l="-3" r="24254"/>
          <a:stretch/>
        </p:blipFill>
        <p:spPr>
          <a:xfrm>
            <a:off x="0" y="1390"/>
            <a:ext cx="506859" cy="685522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48" r:id="rId2"/>
    <p:sldLayoutId id="2147483711" r:id="rId3"/>
    <p:sldLayoutId id="2147483749" r:id="rId4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DC120-2DB6-45F0-874D-D43FFD5A86F3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5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323B5-69D7-C343-ABCE-A6F15793C029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56" y="6503811"/>
            <a:ext cx="2661483" cy="28728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9158288" y="6400801"/>
            <a:ext cx="3033712" cy="45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9410628" y="6162445"/>
            <a:ext cx="274934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2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06" r:id="rId2"/>
    <p:sldLayoutId id="2147483707" r:id="rId3"/>
    <p:sldLayoutId id="2147483735" r:id="rId4"/>
    <p:sldLayoutId id="2147483752" r:id="rId5"/>
    <p:sldLayoutId id="2147483753" r:id="rId6"/>
    <p:sldLayoutId id="2147483782" r:id="rId7"/>
    <p:sldLayoutId id="2147483783" r:id="rId8"/>
    <p:sldLayoutId id="2147483755" r:id="rId9"/>
    <p:sldLayoutId id="2147483757" r:id="rId10"/>
    <p:sldLayoutId id="2147483758" r:id="rId11"/>
    <p:sldLayoutId id="2147483759" r:id="rId12"/>
    <p:sldLayoutId id="2147483760" r:id="rId13"/>
    <p:sldLayoutId id="2147483776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  <p:sldLayoutId id="2147483791" r:id="rId21"/>
    <p:sldLayoutId id="2147483792" r:id="rId22"/>
    <p:sldLayoutId id="2147483793" r:id="rId23"/>
    <p:sldLayoutId id="2147483795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7" r:id="rId34"/>
    <p:sldLayoutId id="2147483808" r:id="rId35"/>
    <p:sldLayoutId id="2147483809" r:id="rId36"/>
    <p:sldLayoutId id="2147483810" r:id="rId37"/>
    <p:sldLayoutId id="2147483811" r:id="rId38"/>
    <p:sldLayoutId id="2147483812" r:id="rId39"/>
    <p:sldLayoutId id="2147483813" r:id="rId40"/>
    <p:sldLayoutId id="2147483814" r:id="rId4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0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675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6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5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3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ld6fd@virginia.edu" TargetMode="External"/><Relationship Id="rId2" Type="http://schemas.openxmlformats.org/officeDocument/2006/relationships/hyperlink" Target="mailto:jmh5ad@virginia.edu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mailto:gka6a@virginia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nn.html#non-linear-activations-other" TargetMode="External"/><Relationship Id="rId2" Type="http://schemas.openxmlformats.org/officeDocument/2006/relationships/hyperlink" Target="https://pytorch.org/docs/stable/nn.html#non-linear-activations-weighted-sum-nonlinearity" TargetMode="External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docs/stable/nn.html#loss-functions" TargetMode="External"/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docs/stable/optim.html?highlight=optimizer#torch.optim.Optimizer" TargetMode="External"/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4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://yann.lecun.com/exdb/mnist/" TargetMode="External"/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ml/machine-learning-databases/wine-quality/winequality-red.csv" TargetMode="Externa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i-pool.com/a/s/random-forests-understandi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1.png"/><Relationship Id="rId9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30.png"/><Relationship Id="rId7" Type="http://schemas.openxmlformats.org/officeDocument/2006/relationships/image" Target="../media/image44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30.png"/><Relationship Id="rId7" Type="http://schemas.openxmlformats.org/officeDocument/2006/relationships/image" Target="../media/image44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api/layers/activations/" TargetMode="Externa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api/losses/" TargetMode="Externa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api/metrics" TargetMode="Externa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api/optimizers/" TargetMode="Externa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ml/datasets.html" TargetMode="Externa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Machine Learning with Python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914401" y="3467100"/>
            <a:ext cx="2743200" cy="3042745"/>
          </a:xfrm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br>
              <a:rPr lang="en-US" dirty="0"/>
            </a:br>
            <a:r>
              <a:rPr lang="en-US" dirty="0"/>
              <a:t>Jacalyn Huband</a:t>
            </a:r>
            <a:br>
              <a:rPr lang="en-US" dirty="0"/>
            </a:br>
            <a:r>
              <a:rPr lang="en-US" sz="2000" dirty="0"/>
              <a:t>Computational Research </a:t>
            </a:r>
            <a:br>
              <a:rPr lang="en-US" sz="2000" dirty="0"/>
            </a:br>
            <a:r>
              <a:rPr lang="en-US" sz="2000" dirty="0"/>
              <a:t>Support Specialist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E:  </a:t>
            </a:r>
            <a:r>
              <a:rPr lang="en-US" sz="2000" dirty="0">
                <a:hlinkClick r:id="rId2"/>
              </a:rPr>
              <a:t>jmh5ad@virginia.edu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9 June 2022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</p:txBody>
      </p:sp>
      <p:sp>
        <p:nvSpPr>
          <p:cNvPr id="5" name="Subtitle 9">
            <a:extLst>
              <a:ext uri="{FF2B5EF4-FFF2-40B4-BE49-F238E27FC236}">
                <a16:creationId xmlns:a16="http://schemas.microsoft.com/office/drawing/2014/main" id="{C7520D67-0480-F531-6669-4B90430F522C}"/>
              </a:ext>
            </a:extLst>
          </p:cNvPr>
          <p:cNvSpPr txBox="1">
            <a:spLocks/>
          </p:cNvSpPr>
          <p:nvPr/>
        </p:nvSpPr>
        <p:spPr>
          <a:xfrm>
            <a:off x="4430111" y="3467100"/>
            <a:ext cx="2743200" cy="304274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br>
              <a:rPr lang="en-US" dirty="0"/>
            </a:br>
            <a:r>
              <a:rPr lang="en-US" dirty="0"/>
              <a:t>Alois </a:t>
            </a:r>
            <a:r>
              <a:rPr lang="en-US" dirty="0" err="1"/>
              <a:t>D’Uston</a:t>
            </a:r>
            <a:br>
              <a:rPr lang="en-US" dirty="0"/>
            </a:br>
            <a:r>
              <a:rPr lang="en-US" sz="2000" dirty="0"/>
              <a:t>Computational </a:t>
            </a:r>
            <a:br>
              <a:rPr lang="en-US" sz="2000" dirty="0"/>
            </a:br>
            <a:r>
              <a:rPr lang="en-US" sz="2000" dirty="0"/>
              <a:t>Support Temp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E:  </a:t>
            </a:r>
            <a:r>
              <a:rPr lang="en-US" sz="2000" dirty="0">
                <a:hlinkClick r:id="rId3"/>
              </a:rPr>
              <a:t>ald6fd@virginia.edu</a:t>
            </a:r>
            <a:endParaRPr lang="en-US" sz="2000" dirty="0"/>
          </a:p>
        </p:txBody>
      </p:sp>
      <p:sp>
        <p:nvSpPr>
          <p:cNvPr id="6" name="Subtitle 9">
            <a:extLst>
              <a:ext uri="{FF2B5EF4-FFF2-40B4-BE49-F238E27FC236}">
                <a16:creationId xmlns:a16="http://schemas.microsoft.com/office/drawing/2014/main" id="{BB44D3BE-D35C-9431-BB29-D9D9B5BB4BCE}"/>
              </a:ext>
            </a:extLst>
          </p:cNvPr>
          <p:cNvSpPr txBox="1">
            <a:spLocks/>
          </p:cNvSpPr>
          <p:nvPr/>
        </p:nvSpPr>
        <p:spPr>
          <a:xfrm>
            <a:off x="7714595" y="3467100"/>
            <a:ext cx="2743200" cy="304274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br>
              <a:rPr lang="en-US" dirty="0"/>
            </a:br>
            <a:r>
              <a:rPr lang="en-US" dirty="0"/>
              <a:t>Gladys </a:t>
            </a:r>
            <a:r>
              <a:rPr lang="en-US" dirty="0" err="1"/>
              <a:t>Andino</a:t>
            </a:r>
            <a:br>
              <a:rPr lang="en-US" dirty="0"/>
            </a:br>
            <a:r>
              <a:rPr lang="en-US" sz="2000" dirty="0"/>
              <a:t>Senior Computational Scientist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E: </a:t>
            </a:r>
            <a:r>
              <a:rPr lang="en-US" sz="2000" dirty="0">
                <a:hlinkClick r:id="rId4"/>
              </a:rPr>
              <a:t>gka6a@virginia.edu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2708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 many Machine Learning algorithms, the data are expected to be in a table format, where:</a:t>
            </a:r>
          </a:p>
          <a:p>
            <a:pPr lvl="2"/>
            <a:r>
              <a:rPr lang="en-US" dirty="0"/>
              <a:t>each row represents an object, and </a:t>
            </a:r>
          </a:p>
          <a:p>
            <a:pPr lvl="2"/>
            <a:r>
              <a:rPr lang="en-US" dirty="0"/>
              <a:t>each column has the measurements for a specific attribute or feature of the object</a:t>
            </a:r>
          </a:p>
          <a:p>
            <a:pPr lvl="2"/>
            <a:endParaRPr lang="en-US" dirty="0"/>
          </a:p>
          <a:p>
            <a:r>
              <a:rPr lang="en-US" dirty="0"/>
              <a:t>For supervised learning, the classifications of the objects must be known.</a:t>
            </a:r>
          </a:p>
          <a:p>
            <a:endParaRPr lang="en-US" dirty="0"/>
          </a:p>
          <a:p>
            <a:r>
              <a:rPr lang="en-US" dirty="0"/>
              <a:t>The data with known classifications are divided into a training set and a testing set.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data are used to develop a model.</a:t>
            </a:r>
          </a:p>
          <a:p>
            <a:pPr lvl="2"/>
            <a:r>
              <a:rPr lang="en-US" dirty="0"/>
              <a:t>The training data are submitted to an algorithm that will fit a model to the data.</a:t>
            </a:r>
          </a:p>
          <a:p>
            <a:pPr lvl="2"/>
            <a:r>
              <a:rPr lang="en-US" dirty="0"/>
              <a:t>The test data are submitted to the model to produce predicted classifications and determine the accuracy of the model.</a:t>
            </a:r>
          </a:p>
          <a:p>
            <a:pPr lvl="2"/>
            <a:endParaRPr lang="en-US" dirty="0"/>
          </a:p>
          <a:p>
            <a:r>
              <a:rPr lang="en-US" dirty="0"/>
              <a:t>Finally, the model can be used to predict classifications for “unknown”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2794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225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PyTorch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Another interface for example of TensorFlow.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software library, developed by Facebook and maintained by Mega AI.</a:t>
            </a:r>
          </a:p>
        </p:txBody>
      </p:sp>
    </p:spTree>
    <p:extLst>
      <p:ext uri="{BB962C8B-B14F-4D97-AF65-F5344CB8AC3E}">
        <p14:creationId xmlns:p14="http://schemas.microsoft.com/office/powerpoint/2010/main" val="5547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9E640-53C3-0FF5-F434-0B19EBFC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B118F-38F9-4631-99B3-F3EBEF5D0DF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Because </a:t>
            </a:r>
            <a:r>
              <a:rPr lang="en-US" dirty="0" err="1"/>
              <a:t>PyTorch</a:t>
            </a:r>
            <a:r>
              <a:rPr lang="en-US" dirty="0"/>
              <a:t> uses </a:t>
            </a:r>
            <a:r>
              <a:rPr lang="en-US" dirty="0" err="1"/>
              <a:t>Tensorflow</a:t>
            </a:r>
            <a:r>
              <a:rPr lang="en-US" dirty="0"/>
              <a:t> as the underlying code, many of the required functions (e.g., activation, loss, optimizer) will be the same.</a:t>
            </a:r>
          </a:p>
        </p:txBody>
      </p:sp>
    </p:spTree>
    <p:extLst>
      <p:ext uri="{BB962C8B-B14F-4D97-AF65-F5344CB8AC3E}">
        <p14:creationId xmlns:p14="http://schemas.microsoft.com/office/powerpoint/2010/main" val="159566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1160B-FC99-8387-99C9-D3B62A39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330C-C587-D687-244F-ECF88DB55B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function that will be determine if a node should “fire”.</a:t>
            </a:r>
          </a:p>
          <a:p>
            <a:endParaRPr lang="en-US" dirty="0"/>
          </a:p>
          <a:p>
            <a:r>
              <a:rPr lang="en-US" dirty="0"/>
              <a:t>Examples include </a:t>
            </a:r>
            <a:r>
              <a:rPr lang="en-US" dirty="0" err="1"/>
              <a:t>nn.ReLU</a:t>
            </a:r>
            <a:r>
              <a:rPr lang="en-US" dirty="0"/>
              <a:t>, </a:t>
            </a:r>
            <a:r>
              <a:rPr lang="en-US" dirty="0" err="1"/>
              <a:t>nn.Sigmoid</a:t>
            </a:r>
            <a:r>
              <a:rPr lang="en-US" dirty="0"/>
              <a:t>, and </a:t>
            </a:r>
            <a:r>
              <a:rPr lang="en-US" dirty="0" err="1"/>
              <a:t>nn.Softmax</a:t>
            </a:r>
            <a:r>
              <a:rPr lang="en-US" dirty="0"/>
              <a:t>. 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 complete list is available at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https://pytorch.org/docs/stable/nn.html#non-linear-activations-weighted-sum-nonlinearity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and</a:t>
            </a:r>
          </a:p>
          <a:p>
            <a:pPr marL="457200" lvl="1" indent="0">
              <a:buNone/>
            </a:pPr>
            <a:r>
              <a:rPr lang="en-US" dirty="0">
                <a:hlinkClick r:id="rId3"/>
              </a:rPr>
              <a:t>https://pytorch.org/docs/stable/nn.html#non-linear-activations-other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146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1160B-FC99-8387-99C9-D3B62A39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330C-C587-D687-244F-ECF88DB55B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function that will be optimized to improve the performance of the model.  </a:t>
            </a:r>
          </a:p>
          <a:p>
            <a:endParaRPr lang="en-US" dirty="0"/>
          </a:p>
          <a:p>
            <a:r>
              <a:rPr lang="en-US" dirty="0"/>
              <a:t>Examples include </a:t>
            </a:r>
            <a:r>
              <a:rPr lang="en-US" dirty="0" err="1"/>
              <a:t>nn.BCELoss</a:t>
            </a:r>
            <a:r>
              <a:rPr lang="en-US" dirty="0"/>
              <a:t> (Binary </a:t>
            </a:r>
            <a:r>
              <a:rPr lang="en-US" dirty="0" err="1"/>
              <a:t>CrossEntropy</a:t>
            </a:r>
            <a:r>
              <a:rPr lang="en-US" dirty="0"/>
              <a:t>) and </a:t>
            </a:r>
            <a:r>
              <a:rPr lang="en-US" dirty="0" err="1"/>
              <a:t>nn.CrossEntropyLoss</a:t>
            </a:r>
            <a:r>
              <a:rPr lang="en-US" dirty="0"/>
              <a:t>.  </a:t>
            </a:r>
          </a:p>
          <a:p>
            <a:endParaRPr lang="en-US" dirty="0"/>
          </a:p>
          <a:p>
            <a:r>
              <a:rPr lang="en-US" dirty="0"/>
              <a:t>A complete list is available at </a:t>
            </a:r>
            <a:r>
              <a:rPr lang="en-US" dirty="0">
                <a:hlinkClick r:id="rId2"/>
              </a:rPr>
              <a:t>https://pytorch.org/docs/stable/nn.html#loss-functions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3092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1160B-FC99-8387-99C9-D3B62A39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330C-C587-D687-244F-ECF88DB55B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function for tweaking the weights.</a:t>
            </a:r>
          </a:p>
          <a:p>
            <a:endParaRPr lang="en-US" dirty="0"/>
          </a:p>
          <a:p>
            <a:r>
              <a:rPr lang="en-US" dirty="0"/>
              <a:t>Examples include SGD, Adam, and RMSprop.  </a:t>
            </a:r>
          </a:p>
          <a:p>
            <a:endParaRPr lang="en-US" dirty="0"/>
          </a:p>
          <a:p>
            <a:r>
              <a:rPr lang="en-US" dirty="0"/>
              <a:t>A complete list is available at  </a:t>
            </a:r>
            <a:r>
              <a:rPr lang="fr-FR" dirty="0">
                <a:hlinkClick r:id="rId2"/>
              </a:rPr>
              <a:t>https://pytorch.org/docs/stable/optim.html?highlight=optimizer#torch.optim.Optimizer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4393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Coding  a  </a:t>
            </a:r>
            <a:r>
              <a:rPr lang="en-US" dirty="0" err="1"/>
              <a:t>PyTorch</a:t>
            </a:r>
            <a:r>
              <a:rPr lang="en-US" dirty="0"/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13333445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AFE1-CA0D-4F85-7CB9-98E1B8EC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Tensor Flow:  General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D467C-E099-AA7F-385F-76B102AF18F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87146"/>
            <a:ext cx="10515600" cy="45497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Import the torch package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Read in the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Preprocess the data</a:t>
            </a:r>
          </a:p>
          <a:p>
            <a:pPr marL="457200" lvl="1" indent="0">
              <a:buNone/>
            </a:pPr>
            <a:r>
              <a:rPr lang="en-US" sz="2000" dirty="0"/>
              <a:t>3a. Scale the data</a:t>
            </a:r>
          </a:p>
          <a:p>
            <a:pPr marL="457200" lvl="1" indent="0">
              <a:buNone/>
            </a:pPr>
            <a:r>
              <a:rPr lang="en-US" sz="2000" dirty="0"/>
              <a:t>3b. Split the data</a:t>
            </a:r>
          </a:p>
          <a:p>
            <a:pPr marL="457200" lvl="1" indent="0">
              <a:buNone/>
            </a:pPr>
            <a:r>
              <a:rPr lang="en-US" sz="2000" dirty="0"/>
              <a:t>3c. Convert data to tensors</a:t>
            </a:r>
          </a:p>
          <a:p>
            <a:pPr marL="457200" lvl="1" indent="0">
              <a:buNone/>
            </a:pPr>
            <a:r>
              <a:rPr lang="en-US" sz="2000" dirty="0"/>
              <a:t>3d. Load the tensors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the Network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the Learning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the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the model to the test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Display the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50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 Import torch Package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334530" y="2423160"/>
            <a:ext cx="10857470" cy="3818985"/>
          </a:xfrm>
        </p:spPr>
        <p:txBody>
          <a:bodyPr>
            <a:noAutofit/>
          </a:bodyPr>
          <a:lstStyle/>
          <a:p>
            <a:r>
              <a:rPr lang="en-US" sz="2400" dirty="0"/>
              <a:t>import torch</a:t>
            </a:r>
          </a:p>
          <a:p>
            <a:endParaRPr lang="en-US" sz="2400" dirty="0"/>
          </a:p>
          <a:p>
            <a:r>
              <a:rPr lang="en-US" sz="2400" dirty="0"/>
              <a:t>if </a:t>
            </a:r>
            <a:r>
              <a:rPr lang="en-US" sz="2400" dirty="0" err="1"/>
              <a:t>torch.cuda.is_available</a:t>
            </a:r>
            <a:r>
              <a:rPr lang="en-US" sz="2400" dirty="0"/>
              <a:t>():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device_type</a:t>
            </a:r>
            <a:r>
              <a:rPr lang="en-US" sz="2400" dirty="0"/>
              <a:t> = "</a:t>
            </a:r>
            <a:r>
              <a:rPr lang="en-US" sz="2400" dirty="0" err="1"/>
              <a:t>cuda</a:t>
            </a:r>
            <a:r>
              <a:rPr lang="en-US" sz="2400" dirty="0"/>
              <a:t>:" +                      </a:t>
            </a:r>
          </a:p>
          <a:p>
            <a:r>
              <a:rPr lang="en-US" sz="2400" dirty="0"/>
              <a:t>                   str(</a:t>
            </a:r>
            <a:r>
              <a:rPr lang="en-US" sz="2400" dirty="0" err="1"/>
              <a:t>torch.cuda.current_device</a:t>
            </a:r>
            <a:r>
              <a:rPr lang="en-US" sz="2400" dirty="0"/>
              <a:t>())</a:t>
            </a:r>
          </a:p>
          <a:p>
            <a:r>
              <a:rPr lang="en-US" sz="2400" dirty="0"/>
              <a:t>    </a:t>
            </a:r>
          </a:p>
          <a:p>
            <a:r>
              <a:rPr lang="en-US" sz="2400" dirty="0"/>
              <a:t>else: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device_type</a:t>
            </a:r>
            <a:r>
              <a:rPr lang="en-US" sz="2400" dirty="0"/>
              <a:t> = "</a:t>
            </a:r>
            <a:r>
              <a:rPr lang="en-US" sz="2400" dirty="0" err="1"/>
              <a:t>cpu</a:t>
            </a:r>
            <a:r>
              <a:rPr lang="en-US" sz="2400" dirty="0"/>
              <a:t>"</a:t>
            </a:r>
          </a:p>
          <a:p>
            <a:r>
              <a:rPr lang="en-US" sz="2400" dirty="0"/>
              <a:t>      </a:t>
            </a:r>
          </a:p>
          <a:p>
            <a:r>
              <a:rPr lang="en-US" sz="2400" dirty="0"/>
              <a:t>device = </a:t>
            </a:r>
            <a:r>
              <a:rPr lang="en-US" sz="2400" dirty="0" err="1"/>
              <a:t>torch.device</a:t>
            </a:r>
            <a:r>
              <a:rPr lang="en-US" sz="2400" dirty="0"/>
              <a:t>(</a:t>
            </a:r>
            <a:r>
              <a:rPr lang="en-US" sz="2400" dirty="0" err="1"/>
              <a:t>device_type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9844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 Read in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688736" y="2423160"/>
            <a:ext cx="10322031" cy="381898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endParaRPr lang="en-US" dirty="0"/>
          </a:p>
          <a:p>
            <a:r>
              <a:rPr lang="en-US" dirty="0" err="1"/>
              <a:t>data_file</a:t>
            </a:r>
            <a:r>
              <a:rPr lang="en-US" dirty="0"/>
              <a:t> = 'Data/cancer_data.csv'</a:t>
            </a:r>
          </a:p>
          <a:p>
            <a:r>
              <a:rPr lang="en-US" dirty="0" err="1"/>
              <a:t>target_file</a:t>
            </a:r>
            <a:r>
              <a:rPr lang="en-US" dirty="0"/>
              <a:t> = 'Data/cancer_target.csv'</a:t>
            </a:r>
          </a:p>
          <a:p>
            <a:r>
              <a:rPr lang="en-US" dirty="0"/>
              <a:t>x=</a:t>
            </a:r>
            <a:r>
              <a:rPr lang="en-US" dirty="0" err="1"/>
              <a:t>np.loadtxt</a:t>
            </a:r>
            <a:r>
              <a:rPr lang="en-US" dirty="0"/>
              <a:t>(</a:t>
            </a:r>
            <a:r>
              <a:rPr lang="en-US" dirty="0" err="1"/>
              <a:t>data_file,dtype</a:t>
            </a:r>
            <a:r>
              <a:rPr lang="en-US" dirty="0"/>
              <a:t>=</a:t>
            </a:r>
            <a:r>
              <a:rPr lang="en-US" dirty="0" err="1"/>
              <a:t>float,delimiter</a:t>
            </a:r>
            <a:r>
              <a:rPr lang="en-US" dirty="0"/>
              <a:t>=',')</a:t>
            </a:r>
          </a:p>
          <a:p>
            <a:r>
              <a:rPr lang="en-US" dirty="0"/>
              <a:t>y=</a:t>
            </a:r>
            <a:r>
              <a:rPr lang="en-US" dirty="0" err="1"/>
              <a:t>np.loadtxt</a:t>
            </a:r>
            <a:r>
              <a:rPr lang="en-US" dirty="0"/>
              <a:t>(</a:t>
            </a:r>
            <a:r>
              <a:rPr lang="en-US" dirty="0" err="1"/>
              <a:t>target_file</a:t>
            </a:r>
            <a:r>
              <a:rPr lang="en-US" dirty="0"/>
              <a:t>, </a:t>
            </a:r>
            <a:r>
              <a:rPr lang="en-US" dirty="0" err="1"/>
              <a:t>dtype</a:t>
            </a:r>
            <a:r>
              <a:rPr lang="en-US" dirty="0"/>
              <a:t>=float, delimiter=',')</a:t>
            </a:r>
          </a:p>
          <a:p>
            <a:endParaRPr lang="en-US" dirty="0"/>
          </a:p>
          <a:p>
            <a:r>
              <a:rPr lang="en-US" dirty="0"/>
              <a:t>print("shape of x: {}\</a:t>
            </a:r>
            <a:r>
              <a:rPr lang="en-US" dirty="0" err="1"/>
              <a:t>nshape</a:t>
            </a:r>
            <a:r>
              <a:rPr lang="en-US" dirty="0"/>
              <a:t> of y: {}".format(</a:t>
            </a:r>
            <a:r>
              <a:rPr lang="en-US" dirty="0" err="1"/>
              <a:t>x.shape,y.shape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47985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8E2D8D2-5EFB-C97D-8853-2EF39223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 behind Machine Learning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C2A9BB-4816-69C1-FE26-108B1BBA51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algorithm determines the best mathematical model for the code</a:t>
            </a:r>
          </a:p>
          <a:p>
            <a:r>
              <a:rPr lang="en-US" dirty="0"/>
              <a:t>However, you still need to provide a “framework” for the algorithm.</a:t>
            </a:r>
          </a:p>
          <a:p>
            <a:r>
              <a:rPr lang="en-US" dirty="0"/>
              <a:t>The framework provides the algorithm with tools for performing the learning</a:t>
            </a:r>
          </a:p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C594C4-F275-95AB-4A39-DADA313276F8}"/>
              </a:ext>
            </a:extLst>
          </p:cNvPr>
          <p:cNvGrpSpPr/>
          <p:nvPr/>
        </p:nvGrpSpPr>
        <p:grpSpPr>
          <a:xfrm>
            <a:off x="1224497" y="3923983"/>
            <a:ext cx="9743006" cy="2072640"/>
            <a:chOff x="1224497" y="3429000"/>
            <a:chExt cx="9743006" cy="20726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BE4922D-E6BA-36AA-3046-E837575358B0}"/>
                </a:ext>
              </a:extLst>
            </p:cNvPr>
            <p:cNvSpPr/>
            <p:nvPr/>
          </p:nvSpPr>
          <p:spPr>
            <a:xfrm>
              <a:off x="4434840" y="3429000"/>
              <a:ext cx="2682240" cy="1828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Machine Learning Algorithm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23236A-D558-0526-8AD2-DC877F601E2F}"/>
                </a:ext>
              </a:extLst>
            </p:cNvPr>
            <p:cNvSpPr/>
            <p:nvPr/>
          </p:nvSpPr>
          <p:spPr>
            <a:xfrm>
              <a:off x="1224497" y="3451543"/>
              <a:ext cx="2364523" cy="94488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Measurements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EF88D6-68D4-5BBD-7CFB-36350FB67D7C}"/>
                </a:ext>
              </a:extLst>
            </p:cNvPr>
            <p:cNvSpPr/>
            <p:nvPr/>
          </p:nvSpPr>
          <p:spPr>
            <a:xfrm>
              <a:off x="1372852" y="4556760"/>
              <a:ext cx="2077539" cy="94488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Label or Classification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BD7A12-96B5-68D3-AEBB-EB52ED26B4A0}"/>
                </a:ext>
              </a:extLst>
            </p:cNvPr>
            <p:cNvSpPr/>
            <p:nvPr/>
          </p:nvSpPr>
          <p:spPr>
            <a:xfrm>
              <a:off x="7981206" y="3567249"/>
              <a:ext cx="2986297" cy="15087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 defining the relationship between the input and the output</a:t>
              </a: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4A73E969-5E80-2466-4EC3-22EF20B7FB11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>
              <a:off x="3589020" y="3923983"/>
              <a:ext cx="864126" cy="472440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75B3ED18-5280-D623-49D9-3B7A802E2367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 flipV="1">
              <a:off x="3450391" y="4403271"/>
              <a:ext cx="1002755" cy="625929"/>
            </a:xfrm>
            <a:prstGeom prst="bentConnector3">
              <a:avLst>
                <a:gd name="adj1" fmla="val 5701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0132C5E-4248-FE18-98EB-07DB5ED27147}"/>
                </a:ext>
              </a:extLst>
            </p:cNvPr>
            <p:cNvCxnSpPr>
              <a:cxnSpLocks/>
              <a:stCxn id="8" idx="3"/>
              <a:endCxn id="11" idx="2"/>
            </p:cNvCxnSpPr>
            <p:nvPr/>
          </p:nvCxnSpPr>
          <p:spPr>
            <a:xfrm flipV="1">
              <a:off x="7117080" y="4321629"/>
              <a:ext cx="864126" cy="217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14626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3a.  Scale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#feature scaling</a:t>
            </a:r>
          </a:p>
          <a:p>
            <a:r>
              <a:rPr lang="en-US" dirty="0"/>
              <a:t>from </a:t>
            </a:r>
            <a:r>
              <a:rPr lang="en-US" dirty="0" err="1"/>
              <a:t>sklearn.preprocessing</a:t>
            </a:r>
            <a:r>
              <a:rPr lang="en-US" dirty="0"/>
              <a:t> import </a:t>
            </a:r>
            <a:r>
              <a:rPr lang="en-US" dirty="0" err="1"/>
              <a:t>StandardScaler</a:t>
            </a:r>
            <a:endParaRPr lang="en-US" dirty="0"/>
          </a:p>
          <a:p>
            <a:r>
              <a:rPr lang="en-US" dirty="0" err="1"/>
              <a:t>sc</a:t>
            </a:r>
            <a:r>
              <a:rPr lang="en-US" dirty="0"/>
              <a:t> = </a:t>
            </a:r>
            <a:r>
              <a:rPr lang="en-US" dirty="0" err="1"/>
              <a:t>StandardScaler</a:t>
            </a:r>
            <a:r>
              <a:rPr lang="en-US" dirty="0"/>
              <a:t>()</a:t>
            </a:r>
          </a:p>
          <a:p>
            <a:r>
              <a:rPr lang="en-US" dirty="0"/>
              <a:t>x = </a:t>
            </a:r>
            <a:r>
              <a:rPr lang="en-US" dirty="0" err="1"/>
              <a:t>sc.fit_transform</a:t>
            </a:r>
            <a:r>
              <a:rPr lang="en-US" dirty="0"/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325916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3b.  Split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from </a:t>
            </a:r>
            <a:r>
              <a:rPr lang="en-US" dirty="0" err="1"/>
              <a:t>sklearn</a:t>
            </a:r>
            <a:r>
              <a:rPr lang="en-US" dirty="0"/>
              <a:t> import </a:t>
            </a:r>
            <a:r>
              <a:rPr lang="en-US" dirty="0" err="1"/>
              <a:t>model_selection</a:t>
            </a:r>
            <a:endParaRPr lang="en-US" dirty="0"/>
          </a:p>
          <a:p>
            <a:r>
              <a:rPr lang="en-US" dirty="0" err="1"/>
              <a:t>test_size</a:t>
            </a:r>
            <a:r>
              <a:rPr lang="en-US" dirty="0"/>
              <a:t> = 0.30</a:t>
            </a:r>
          </a:p>
          <a:p>
            <a:r>
              <a:rPr lang="en-US" dirty="0"/>
              <a:t>seed = 7</a:t>
            </a:r>
          </a:p>
          <a:p>
            <a:endParaRPr lang="en-US" dirty="0"/>
          </a:p>
          <a:p>
            <a:r>
              <a:rPr lang="en-US" dirty="0" err="1"/>
              <a:t>train_data</a:t>
            </a:r>
            <a:r>
              <a:rPr lang="en-US" dirty="0"/>
              <a:t>, </a:t>
            </a:r>
            <a:r>
              <a:rPr lang="en-US" dirty="0" err="1"/>
              <a:t>test_data</a:t>
            </a:r>
            <a:r>
              <a:rPr lang="en-US" dirty="0"/>
              <a:t>, </a:t>
            </a:r>
            <a:r>
              <a:rPr lang="en-US" dirty="0" err="1"/>
              <a:t>train_target</a:t>
            </a:r>
            <a:r>
              <a:rPr lang="en-US" dirty="0"/>
              <a:t>, </a:t>
            </a:r>
            <a:r>
              <a:rPr lang="en-US" dirty="0" err="1"/>
              <a:t>test_target</a:t>
            </a:r>
            <a:r>
              <a:rPr lang="en-US" dirty="0"/>
              <a:t> = </a:t>
            </a:r>
            <a:r>
              <a:rPr lang="en-US" dirty="0" err="1"/>
              <a:t>model_selection.train_test_split</a:t>
            </a:r>
            <a:r>
              <a:rPr lang="en-US" dirty="0"/>
              <a:t>(x, y, </a:t>
            </a:r>
            <a:r>
              <a:rPr lang="en-US" dirty="0" err="1"/>
              <a:t>test_size</a:t>
            </a:r>
            <a:r>
              <a:rPr lang="en-US" dirty="0"/>
              <a:t>=</a:t>
            </a:r>
            <a:r>
              <a:rPr lang="en-US" dirty="0" err="1"/>
              <a:t>test_size</a:t>
            </a:r>
            <a:r>
              <a:rPr lang="en-US" dirty="0"/>
              <a:t>, </a:t>
            </a:r>
            <a:r>
              <a:rPr lang="en-US" dirty="0" err="1"/>
              <a:t>random_state</a:t>
            </a:r>
            <a:r>
              <a:rPr lang="en-US" dirty="0"/>
              <a:t>=seed)</a:t>
            </a:r>
          </a:p>
        </p:txBody>
      </p:sp>
    </p:spTree>
    <p:extLst>
      <p:ext uri="{BB962C8B-B14F-4D97-AF65-F5344CB8AC3E}">
        <p14:creationId xmlns:p14="http://schemas.microsoft.com/office/powerpoint/2010/main" val="357976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3c.  Convert data to tensors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#defining dataset class</a:t>
            </a:r>
          </a:p>
          <a:p>
            <a:r>
              <a:rPr lang="en-US" dirty="0"/>
              <a:t>from </a:t>
            </a:r>
            <a:r>
              <a:rPr lang="en-US" dirty="0" err="1"/>
              <a:t>torch.utils.data</a:t>
            </a:r>
            <a:r>
              <a:rPr lang="en-US" dirty="0"/>
              <a:t> import Dataset</a:t>
            </a:r>
          </a:p>
          <a:p>
            <a:endParaRPr lang="en-US" dirty="0"/>
          </a:p>
          <a:p>
            <a:r>
              <a:rPr lang="en-US" dirty="0"/>
              <a:t>class dataset(Dataset):</a:t>
            </a:r>
          </a:p>
          <a:p>
            <a:r>
              <a:rPr lang="en-US" dirty="0"/>
              <a:t>  def __</a:t>
            </a:r>
            <a:r>
              <a:rPr lang="en-US" dirty="0" err="1"/>
              <a:t>init</a:t>
            </a:r>
            <a:r>
              <a:rPr lang="en-US" dirty="0"/>
              <a:t>__(</a:t>
            </a:r>
            <a:r>
              <a:rPr lang="en-US" dirty="0" err="1"/>
              <a:t>self,x,y</a:t>
            </a:r>
            <a:r>
              <a:rPr lang="en-US" dirty="0"/>
              <a:t>):</a:t>
            </a:r>
          </a:p>
          <a:p>
            <a:r>
              <a:rPr lang="en-US" dirty="0"/>
              <a:t>    </a:t>
            </a:r>
            <a:r>
              <a:rPr lang="en-US" dirty="0" err="1"/>
              <a:t>self.x</a:t>
            </a:r>
            <a:r>
              <a:rPr lang="en-US" dirty="0"/>
              <a:t> = </a:t>
            </a:r>
            <a:r>
              <a:rPr lang="en-US" dirty="0" err="1"/>
              <a:t>torch.tensor</a:t>
            </a:r>
            <a:r>
              <a:rPr lang="en-US" dirty="0"/>
              <a:t>(</a:t>
            </a:r>
            <a:r>
              <a:rPr lang="en-US" dirty="0" err="1"/>
              <a:t>x,dtype</a:t>
            </a:r>
            <a:r>
              <a:rPr lang="en-US" dirty="0"/>
              <a:t>=torch.float32)</a:t>
            </a:r>
          </a:p>
          <a:p>
            <a:r>
              <a:rPr lang="en-US" dirty="0"/>
              <a:t>    </a:t>
            </a:r>
            <a:r>
              <a:rPr lang="en-US" dirty="0" err="1"/>
              <a:t>self.y</a:t>
            </a:r>
            <a:r>
              <a:rPr lang="en-US" dirty="0"/>
              <a:t> = </a:t>
            </a:r>
            <a:r>
              <a:rPr lang="en-US" dirty="0" err="1"/>
              <a:t>torch.tensor</a:t>
            </a:r>
            <a:r>
              <a:rPr lang="en-US" dirty="0"/>
              <a:t>(</a:t>
            </a:r>
            <a:r>
              <a:rPr lang="en-US" dirty="0" err="1"/>
              <a:t>y,dtype</a:t>
            </a:r>
            <a:r>
              <a:rPr lang="en-US" dirty="0"/>
              <a:t>=torch.float32)</a:t>
            </a:r>
          </a:p>
          <a:p>
            <a:r>
              <a:rPr lang="en-US" dirty="0"/>
              <a:t>    </a:t>
            </a:r>
            <a:r>
              <a:rPr lang="en-US" dirty="0" err="1"/>
              <a:t>self.length</a:t>
            </a:r>
            <a:r>
              <a:rPr lang="en-US" dirty="0"/>
              <a:t> = </a:t>
            </a:r>
            <a:r>
              <a:rPr lang="en-US" dirty="0" err="1"/>
              <a:t>self.x.shape</a:t>
            </a:r>
            <a:r>
              <a:rPr lang="en-US" dirty="0"/>
              <a:t>[0]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 def __</a:t>
            </a:r>
            <a:r>
              <a:rPr lang="en-US" dirty="0" err="1"/>
              <a:t>getitem</a:t>
            </a:r>
            <a:r>
              <a:rPr lang="en-US" dirty="0"/>
              <a:t>__(</a:t>
            </a:r>
            <a:r>
              <a:rPr lang="en-US" dirty="0" err="1"/>
              <a:t>self,idx</a:t>
            </a:r>
            <a:r>
              <a:rPr lang="en-US" dirty="0"/>
              <a:t>):</a:t>
            </a:r>
          </a:p>
          <a:p>
            <a:r>
              <a:rPr lang="en-US" dirty="0"/>
              <a:t>    return </a:t>
            </a:r>
            <a:r>
              <a:rPr lang="en-US" dirty="0" err="1"/>
              <a:t>self.x</a:t>
            </a:r>
            <a:r>
              <a:rPr lang="en-US" dirty="0"/>
              <a:t>[</a:t>
            </a:r>
            <a:r>
              <a:rPr lang="en-US" dirty="0" err="1"/>
              <a:t>idx</a:t>
            </a:r>
            <a:r>
              <a:rPr lang="en-US" dirty="0"/>
              <a:t>],</a:t>
            </a:r>
            <a:r>
              <a:rPr lang="en-US" dirty="0" err="1"/>
              <a:t>self.y</a:t>
            </a:r>
            <a:r>
              <a:rPr lang="en-US" dirty="0"/>
              <a:t>[</a:t>
            </a:r>
            <a:r>
              <a:rPr lang="en-US" dirty="0" err="1"/>
              <a:t>idx</a:t>
            </a:r>
            <a:r>
              <a:rPr lang="en-US" dirty="0"/>
              <a:t>]</a:t>
            </a:r>
          </a:p>
          <a:p>
            <a:r>
              <a:rPr lang="en-US" dirty="0"/>
              <a:t>  def __</a:t>
            </a:r>
            <a:r>
              <a:rPr lang="en-US" dirty="0" err="1"/>
              <a:t>len</a:t>
            </a:r>
            <a:r>
              <a:rPr lang="en-US" dirty="0"/>
              <a:t>__(self):</a:t>
            </a:r>
          </a:p>
          <a:p>
            <a:r>
              <a:rPr lang="en-US" dirty="0"/>
              <a:t>    return </a:t>
            </a:r>
            <a:r>
              <a:rPr lang="en-US" dirty="0" err="1"/>
              <a:t>self.length</a:t>
            </a:r>
            <a:endParaRPr lang="en-US" dirty="0"/>
          </a:p>
          <a:p>
            <a:endParaRPr lang="en-US" dirty="0"/>
          </a:p>
          <a:p>
            <a:r>
              <a:rPr lang="fr-FR" dirty="0" err="1"/>
              <a:t>trainset</a:t>
            </a:r>
            <a:r>
              <a:rPr lang="fr-FR" dirty="0"/>
              <a:t> = </a:t>
            </a:r>
            <a:r>
              <a:rPr lang="fr-FR" dirty="0" err="1"/>
              <a:t>dataset</a:t>
            </a:r>
            <a:r>
              <a:rPr lang="fr-FR" dirty="0"/>
              <a:t>(</a:t>
            </a:r>
            <a:r>
              <a:rPr lang="fr-FR" dirty="0" err="1"/>
              <a:t>train_data,train_target</a:t>
            </a:r>
            <a:r>
              <a:rPr lang="fr-F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68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3d.  Load the tensors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688737" y="2423160"/>
            <a:ext cx="9341936" cy="381898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fr-FR" sz="2400" dirty="0"/>
              <a:t>#DataLoader</a:t>
            </a:r>
          </a:p>
          <a:p>
            <a:r>
              <a:rPr lang="en-US" sz="2400" dirty="0"/>
              <a:t>from </a:t>
            </a:r>
            <a:r>
              <a:rPr lang="en-US" sz="2400" dirty="0" err="1"/>
              <a:t>torch.utils.data</a:t>
            </a:r>
            <a:r>
              <a:rPr lang="en-US" sz="2400" dirty="0"/>
              <a:t> import </a:t>
            </a:r>
            <a:r>
              <a:rPr lang="en-US" sz="2400" dirty="0" err="1"/>
              <a:t>DataLoader</a:t>
            </a:r>
            <a:endParaRPr lang="en-US" sz="2400" dirty="0"/>
          </a:p>
          <a:p>
            <a:endParaRPr lang="fr-FR" sz="2400" dirty="0"/>
          </a:p>
          <a:p>
            <a:r>
              <a:rPr lang="fr-FR" sz="2400" dirty="0" err="1"/>
              <a:t>trainloader</a:t>
            </a:r>
            <a:r>
              <a:rPr lang="fr-FR" sz="2400" dirty="0"/>
              <a:t> = </a:t>
            </a:r>
            <a:r>
              <a:rPr lang="fr-FR" sz="2400" dirty="0" err="1"/>
              <a:t>DataLoader</a:t>
            </a:r>
            <a:r>
              <a:rPr lang="fr-FR" sz="2400" dirty="0"/>
              <a:t>(</a:t>
            </a:r>
            <a:r>
              <a:rPr lang="fr-FR" sz="2400" dirty="0" err="1"/>
              <a:t>trainset,batch_size</a:t>
            </a:r>
            <a:r>
              <a:rPr lang="fr-FR" sz="2400" dirty="0"/>
              <a:t>=64,shuffle=False)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896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 Design the Network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from torch import </a:t>
            </a:r>
            <a:r>
              <a:rPr lang="en-US" dirty="0" err="1"/>
              <a:t>nn</a:t>
            </a:r>
            <a:endParaRPr lang="en-US" dirty="0"/>
          </a:p>
          <a:p>
            <a:endParaRPr lang="en-US" dirty="0"/>
          </a:p>
          <a:p>
            <a:r>
              <a:rPr lang="en-US" dirty="0"/>
              <a:t>class Net(</a:t>
            </a:r>
            <a:r>
              <a:rPr lang="en-US" dirty="0" err="1"/>
              <a:t>nn.Module</a:t>
            </a:r>
            <a:r>
              <a:rPr lang="en-US" dirty="0"/>
              <a:t>):</a:t>
            </a:r>
          </a:p>
          <a:p>
            <a:r>
              <a:rPr lang="en-US" dirty="0"/>
              <a:t>  def __</a:t>
            </a:r>
            <a:r>
              <a:rPr lang="en-US" dirty="0" err="1"/>
              <a:t>init</a:t>
            </a:r>
            <a:r>
              <a:rPr lang="en-US" dirty="0"/>
              <a:t>__(</a:t>
            </a:r>
            <a:r>
              <a:rPr lang="en-US" dirty="0" err="1"/>
              <a:t>self,input_shape</a:t>
            </a:r>
            <a:r>
              <a:rPr lang="en-US" dirty="0"/>
              <a:t>):</a:t>
            </a:r>
          </a:p>
          <a:p>
            <a:r>
              <a:rPr lang="en-US" dirty="0"/>
              <a:t>    super(</a:t>
            </a:r>
            <a:r>
              <a:rPr lang="en-US" dirty="0" err="1"/>
              <a:t>Net,self</a:t>
            </a:r>
            <a:r>
              <a:rPr lang="en-US" dirty="0"/>
              <a:t>).__</a:t>
            </a:r>
            <a:r>
              <a:rPr lang="en-US" dirty="0" err="1"/>
              <a:t>init</a:t>
            </a:r>
            <a:r>
              <a:rPr lang="en-US" dirty="0"/>
              <a:t>__()</a:t>
            </a:r>
          </a:p>
          <a:p>
            <a:r>
              <a:rPr lang="en-US" dirty="0"/>
              <a:t>    self.fc1 = </a:t>
            </a:r>
            <a:r>
              <a:rPr lang="en-US" dirty="0" err="1"/>
              <a:t>nn.Linear</a:t>
            </a:r>
            <a:r>
              <a:rPr lang="en-US" dirty="0"/>
              <a:t>(input_shape,32)</a:t>
            </a:r>
          </a:p>
          <a:p>
            <a:r>
              <a:rPr lang="en-US" dirty="0"/>
              <a:t>    self.fc2 = </a:t>
            </a:r>
            <a:r>
              <a:rPr lang="en-US" dirty="0" err="1"/>
              <a:t>nn.Linear</a:t>
            </a:r>
            <a:r>
              <a:rPr lang="en-US" dirty="0"/>
              <a:t>(32,64)</a:t>
            </a:r>
          </a:p>
          <a:p>
            <a:r>
              <a:rPr lang="en-US" dirty="0"/>
              <a:t>    self.fc3 = </a:t>
            </a:r>
            <a:r>
              <a:rPr lang="en-US" dirty="0" err="1"/>
              <a:t>nn.Linear</a:t>
            </a:r>
            <a:r>
              <a:rPr lang="en-US" dirty="0"/>
              <a:t>(64,1)</a:t>
            </a:r>
          </a:p>
          <a:p>
            <a:endParaRPr lang="en-US" dirty="0"/>
          </a:p>
          <a:p>
            <a:r>
              <a:rPr lang="en-US" dirty="0"/>
              <a:t>  def forward(</a:t>
            </a:r>
            <a:r>
              <a:rPr lang="en-US" dirty="0" err="1"/>
              <a:t>self,x</a:t>
            </a:r>
            <a:r>
              <a:rPr lang="en-US" dirty="0"/>
              <a:t>):</a:t>
            </a:r>
          </a:p>
          <a:p>
            <a:r>
              <a:rPr lang="en-US" dirty="0"/>
              <a:t>    x = </a:t>
            </a:r>
            <a:r>
              <a:rPr lang="en-US" dirty="0" err="1"/>
              <a:t>torch.relu</a:t>
            </a:r>
            <a:r>
              <a:rPr lang="en-US" dirty="0"/>
              <a:t>(self.fc1(x))</a:t>
            </a:r>
          </a:p>
          <a:p>
            <a:r>
              <a:rPr lang="en-US" dirty="0"/>
              <a:t>    x = </a:t>
            </a:r>
            <a:r>
              <a:rPr lang="en-US" dirty="0" err="1"/>
              <a:t>torch.relu</a:t>
            </a:r>
            <a:r>
              <a:rPr lang="en-US" dirty="0"/>
              <a:t>(self.fc2(x))</a:t>
            </a:r>
          </a:p>
          <a:p>
            <a:r>
              <a:rPr lang="en-US" dirty="0"/>
              <a:t>    x = </a:t>
            </a:r>
            <a:r>
              <a:rPr lang="en-US" dirty="0" err="1"/>
              <a:t>torch.sigmoid</a:t>
            </a:r>
            <a:r>
              <a:rPr lang="en-US" dirty="0"/>
              <a:t>(self.fc3(x))</a:t>
            </a:r>
          </a:p>
          <a:p>
            <a:r>
              <a:rPr lang="en-US" dirty="0"/>
              <a:t>    return x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model = Net(</a:t>
            </a:r>
            <a:r>
              <a:rPr lang="en-US" dirty="0" err="1"/>
              <a:t>input_shape</a:t>
            </a:r>
            <a:r>
              <a:rPr lang="en-US" dirty="0"/>
              <a:t>=</a:t>
            </a:r>
            <a:r>
              <a:rPr lang="en-US" dirty="0" err="1"/>
              <a:t>x.shape</a:t>
            </a:r>
            <a:r>
              <a:rPr lang="en-US" dirty="0"/>
              <a:t>[1])</a:t>
            </a:r>
          </a:p>
        </p:txBody>
      </p:sp>
    </p:spTree>
    <p:extLst>
      <p:ext uri="{BB962C8B-B14F-4D97-AF65-F5344CB8AC3E}">
        <p14:creationId xmlns:p14="http://schemas.microsoft.com/office/powerpoint/2010/main" val="218202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 Define the Learning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learning_rate</a:t>
            </a:r>
            <a:r>
              <a:rPr lang="en-US" dirty="0"/>
              <a:t> = 0.01</a:t>
            </a:r>
          </a:p>
          <a:p>
            <a:r>
              <a:rPr lang="en-US" dirty="0"/>
              <a:t>epochs = 700</a:t>
            </a:r>
          </a:p>
          <a:p>
            <a:endParaRPr lang="en-US" dirty="0"/>
          </a:p>
          <a:p>
            <a:r>
              <a:rPr lang="en-US" dirty="0"/>
              <a:t>optimizer = </a:t>
            </a:r>
            <a:r>
              <a:rPr lang="en-US" dirty="0" err="1"/>
              <a:t>torch.optim.SGD</a:t>
            </a:r>
            <a:r>
              <a:rPr lang="en-US" dirty="0"/>
              <a:t>(</a:t>
            </a:r>
            <a:r>
              <a:rPr lang="en-US" dirty="0" err="1"/>
              <a:t>model.parameters</a:t>
            </a:r>
            <a:r>
              <a:rPr lang="en-US" dirty="0"/>
              <a:t>(),</a:t>
            </a:r>
          </a:p>
          <a:p>
            <a:r>
              <a:rPr lang="en-US" dirty="0" err="1"/>
              <a:t>lr</a:t>
            </a:r>
            <a:r>
              <a:rPr lang="en-US" dirty="0"/>
              <a:t>=</a:t>
            </a:r>
            <a:r>
              <a:rPr lang="en-US" dirty="0" err="1"/>
              <a:t>learning_rate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loss_fn</a:t>
            </a:r>
            <a:r>
              <a:rPr lang="en-US" dirty="0"/>
              <a:t> = </a:t>
            </a:r>
            <a:r>
              <a:rPr lang="en-US" dirty="0" err="1"/>
              <a:t>nn.BCELoss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3191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 Fit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1100" dirty="0"/>
              <a:t>losses = []</a:t>
            </a:r>
          </a:p>
          <a:p>
            <a:r>
              <a:rPr lang="en-US" sz="1100" dirty="0" err="1"/>
              <a:t>accur</a:t>
            </a:r>
            <a:r>
              <a:rPr lang="en-US" sz="1100" dirty="0"/>
              <a:t> = []</a:t>
            </a:r>
          </a:p>
          <a:p>
            <a:r>
              <a:rPr lang="en-US" sz="1100" dirty="0"/>
              <a:t>for </a:t>
            </a:r>
            <a:r>
              <a:rPr lang="en-US" sz="1100" dirty="0" err="1"/>
              <a:t>i</a:t>
            </a:r>
            <a:r>
              <a:rPr lang="en-US" sz="1100" dirty="0"/>
              <a:t> in range(epochs):</a:t>
            </a:r>
          </a:p>
          <a:p>
            <a:r>
              <a:rPr lang="en-US" sz="1100" dirty="0"/>
              <a:t>  for j,(</a:t>
            </a:r>
            <a:r>
              <a:rPr lang="en-US" sz="1100" dirty="0" err="1"/>
              <a:t>x_train,y_train</a:t>
            </a:r>
            <a:r>
              <a:rPr lang="en-US" sz="1100" dirty="0"/>
              <a:t>) in enumerate(</a:t>
            </a:r>
            <a:r>
              <a:rPr lang="en-US" sz="1100" dirty="0" err="1"/>
              <a:t>trainloader</a:t>
            </a:r>
            <a:r>
              <a:rPr lang="en-US" sz="1100" dirty="0"/>
              <a:t>):</a:t>
            </a:r>
          </a:p>
          <a:p>
            <a:r>
              <a:rPr lang="en-US" sz="1100" dirty="0"/>
              <a:t>    </a:t>
            </a:r>
          </a:p>
          <a:p>
            <a:r>
              <a:rPr lang="en-US" sz="1100" dirty="0"/>
              <a:t>    #calculate output</a:t>
            </a:r>
          </a:p>
          <a:p>
            <a:r>
              <a:rPr lang="en-US" sz="1100" dirty="0"/>
              <a:t>    output = model(</a:t>
            </a:r>
            <a:r>
              <a:rPr lang="en-US" sz="1100" dirty="0" err="1"/>
              <a:t>x_train</a:t>
            </a:r>
            <a:r>
              <a:rPr lang="en-US" sz="1100" dirty="0"/>
              <a:t>)</a:t>
            </a:r>
          </a:p>
          <a:p>
            <a:r>
              <a:rPr lang="en-US" sz="1100" dirty="0"/>
              <a:t> </a:t>
            </a:r>
          </a:p>
          <a:p>
            <a:r>
              <a:rPr lang="en-US" sz="1100" dirty="0"/>
              <a:t>    #calculate loss</a:t>
            </a:r>
          </a:p>
          <a:p>
            <a:r>
              <a:rPr lang="en-US" sz="1100" dirty="0"/>
              <a:t>    loss = </a:t>
            </a:r>
            <a:r>
              <a:rPr lang="en-US" sz="1100" dirty="0" err="1"/>
              <a:t>loss_fn</a:t>
            </a:r>
            <a:r>
              <a:rPr lang="en-US" sz="1100" dirty="0"/>
              <a:t>(</a:t>
            </a:r>
            <a:r>
              <a:rPr lang="en-US" sz="1100" dirty="0" err="1"/>
              <a:t>output,y_train.reshape</a:t>
            </a:r>
            <a:r>
              <a:rPr lang="en-US" sz="1100" dirty="0"/>
              <a:t>(-1,1))</a:t>
            </a:r>
          </a:p>
          <a:p>
            <a:r>
              <a:rPr lang="en-US" sz="1100" dirty="0"/>
              <a:t> </a:t>
            </a:r>
          </a:p>
          <a:p>
            <a:r>
              <a:rPr lang="en-US" sz="1100" dirty="0"/>
              <a:t>    #accuracy</a:t>
            </a:r>
          </a:p>
          <a:p>
            <a:r>
              <a:rPr lang="en-US" sz="1100" dirty="0"/>
              <a:t>    predicted = model(</a:t>
            </a:r>
            <a:r>
              <a:rPr lang="en-US" sz="1100" dirty="0" err="1"/>
              <a:t>torch.tensor</a:t>
            </a:r>
            <a:r>
              <a:rPr lang="en-US" sz="1100" dirty="0"/>
              <a:t>(</a:t>
            </a:r>
            <a:r>
              <a:rPr lang="en-US" sz="1100" dirty="0" err="1"/>
              <a:t>x,dtype</a:t>
            </a:r>
            <a:r>
              <a:rPr lang="en-US" sz="1100" dirty="0"/>
              <a:t>=torch.float32))</a:t>
            </a:r>
          </a:p>
          <a:p>
            <a:r>
              <a:rPr lang="en-US" sz="1100" dirty="0"/>
              <a:t>    acc = (</a:t>
            </a:r>
            <a:r>
              <a:rPr lang="en-US" sz="1100" dirty="0" err="1"/>
              <a:t>predicted.reshape</a:t>
            </a:r>
            <a:r>
              <a:rPr lang="en-US" sz="1100" dirty="0"/>
              <a:t>(-1).detach().</a:t>
            </a:r>
            <a:r>
              <a:rPr lang="en-US" sz="1100" dirty="0" err="1"/>
              <a:t>numpy</a:t>
            </a:r>
            <a:r>
              <a:rPr lang="en-US" sz="1100" dirty="0"/>
              <a:t>().round() == y).mean()</a:t>
            </a:r>
          </a:p>
          <a:p>
            <a:r>
              <a:rPr lang="en-US" sz="1100" dirty="0"/>
              <a:t>    #backprop</a:t>
            </a:r>
          </a:p>
          <a:p>
            <a:r>
              <a:rPr lang="en-US" sz="1100" dirty="0"/>
              <a:t>    </a:t>
            </a:r>
            <a:r>
              <a:rPr lang="en-US" sz="1100" dirty="0" err="1"/>
              <a:t>optimizer.zero_grad</a:t>
            </a:r>
            <a:r>
              <a:rPr lang="en-US" sz="1100" dirty="0"/>
              <a:t>()</a:t>
            </a:r>
          </a:p>
          <a:p>
            <a:r>
              <a:rPr lang="en-US" sz="1100" dirty="0"/>
              <a:t>    </a:t>
            </a:r>
            <a:r>
              <a:rPr lang="en-US" sz="1100" dirty="0" err="1"/>
              <a:t>loss.backward</a:t>
            </a:r>
            <a:r>
              <a:rPr lang="en-US" sz="1100" dirty="0"/>
              <a:t>()</a:t>
            </a:r>
          </a:p>
          <a:p>
            <a:r>
              <a:rPr lang="en-US" sz="1100" dirty="0"/>
              <a:t>    </a:t>
            </a:r>
            <a:r>
              <a:rPr lang="en-US" sz="1100" dirty="0" err="1"/>
              <a:t>optimizer.step</a:t>
            </a:r>
            <a:r>
              <a:rPr lang="en-US" sz="1100" dirty="0"/>
              <a:t>()</a:t>
            </a:r>
          </a:p>
          <a:p>
            <a:endParaRPr lang="en-US" sz="1100" dirty="0"/>
          </a:p>
          <a:p>
            <a:r>
              <a:rPr lang="en-US" sz="1100" dirty="0"/>
              <a:t>  if i%50 == 0:</a:t>
            </a:r>
          </a:p>
          <a:p>
            <a:r>
              <a:rPr lang="en-US" sz="1100" dirty="0"/>
              <a:t>    </a:t>
            </a:r>
            <a:r>
              <a:rPr lang="en-US" sz="1100" dirty="0" err="1"/>
              <a:t>losses.append</a:t>
            </a:r>
            <a:r>
              <a:rPr lang="en-US" sz="1100" dirty="0"/>
              <a:t>(loss)</a:t>
            </a:r>
          </a:p>
          <a:p>
            <a:r>
              <a:rPr lang="en-US" sz="1100" dirty="0"/>
              <a:t>    </a:t>
            </a:r>
            <a:r>
              <a:rPr lang="en-US" sz="1100" dirty="0" err="1"/>
              <a:t>accur.append</a:t>
            </a:r>
            <a:r>
              <a:rPr lang="en-US" sz="1100" dirty="0"/>
              <a:t>(acc)</a:t>
            </a:r>
          </a:p>
          <a:p>
            <a:r>
              <a:rPr lang="en-US" sz="1100" dirty="0"/>
              <a:t>    print("epoch {}\</a:t>
            </a:r>
            <a:r>
              <a:rPr lang="en-US" sz="1100" dirty="0" err="1"/>
              <a:t>tloss</a:t>
            </a:r>
            <a:r>
              <a:rPr lang="en-US" sz="1100" dirty="0"/>
              <a:t> : {}\t accuracy : {}".format(</a:t>
            </a:r>
            <a:r>
              <a:rPr lang="en-US" sz="1100" dirty="0" err="1"/>
              <a:t>i,loss,acc</a:t>
            </a:r>
            <a:r>
              <a:rPr lang="en-US" sz="1100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76420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 Apply the Model to Test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688737" y="2423160"/>
            <a:ext cx="9531198" cy="381898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400" dirty="0" err="1"/>
              <a:t>testset</a:t>
            </a:r>
            <a:r>
              <a:rPr lang="en-US" sz="2400" dirty="0"/>
              <a:t> = dataset(</a:t>
            </a:r>
            <a:r>
              <a:rPr lang="en-US" sz="2400" dirty="0" err="1"/>
              <a:t>test_data,test_target</a:t>
            </a:r>
            <a:r>
              <a:rPr lang="en-US" sz="2400" dirty="0"/>
              <a:t>)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 err="1"/>
              <a:t>trainloader</a:t>
            </a:r>
            <a:r>
              <a:rPr lang="en-US" sz="2400" dirty="0"/>
              <a:t> = </a:t>
            </a:r>
            <a:r>
              <a:rPr lang="en-US" sz="2400" dirty="0" err="1"/>
              <a:t>DataLoader</a:t>
            </a:r>
            <a:r>
              <a:rPr lang="en-US" sz="2400" dirty="0"/>
              <a:t>(</a:t>
            </a:r>
            <a:r>
              <a:rPr lang="en-US" sz="2400" dirty="0" err="1"/>
              <a:t>testset,batch_size</a:t>
            </a:r>
            <a:r>
              <a:rPr lang="en-US" sz="2400" dirty="0"/>
              <a:t>=64,shuffle=False)</a:t>
            </a:r>
          </a:p>
          <a:p>
            <a:endParaRPr lang="en-US" sz="2400" dirty="0"/>
          </a:p>
          <a:p>
            <a:r>
              <a:rPr lang="en-US" sz="2400" dirty="0"/>
              <a:t>predicted = model(</a:t>
            </a:r>
            <a:r>
              <a:rPr lang="en-US" sz="2400" dirty="0" err="1"/>
              <a:t>torch.tensor</a:t>
            </a:r>
            <a:r>
              <a:rPr lang="en-US" sz="2400" dirty="0"/>
              <a:t>(</a:t>
            </a:r>
            <a:r>
              <a:rPr lang="en-US" sz="2400" dirty="0" err="1"/>
              <a:t>test_data,dtype</a:t>
            </a:r>
            <a:r>
              <a:rPr lang="en-US" sz="2400" dirty="0"/>
              <a:t>=torch.float32))</a:t>
            </a:r>
          </a:p>
        </p:txBody>
      </p:sp>
    </p:spTree>
    <p:extLst>
      <p:ext uri="{BB962C8B-B14F-4D97-AF65-F5344CB8AC3E}">
        <p14:creationId xmlns:p14="http://schemas.microsoft.com/office/powerpoint/2010/main" val="236794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 Evaluate the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688737" y="2423160"/>
            <a:ext cx="10268802" cy="3818985"/>
          </a:xfrm>
        </p:spPr>
        <p:txBody>
          <a:bodyPr>
            <a:noAutofit/>
          </a:bodyPr>
          <a:lstStyle/>
          <a:p>
            <a:r>
              <a:rPr lang="en-US" sz="2400" dirty="0"/>
              <a:t>acc = (</a:t>
            </a:r>
            <a:r>
              <a:rPr lang="en-US" sz="2400" dirty="0" err="1"/>
              <a:t>predicted.reshape</a:t>
            </a:r>
            <a:r>
              <a:rPr lang="en-US" sz="2400" dirty="0"/>
              <a:t>(-1).detach().</a:t>
            </a:r>
            <a:r>
              <a:rPr lang="en-US" sz="2400" dirty="0" err="1"/>
              <a:t>numpy</a:t>
            </a:r>
            <a:r>
              <a:rPr lang="en-US" sz="2400" dirty="0"/>
              <a:t>().round() == </a:t>
            </a:r>
            <a:r>
              <a:rPr lang="en-US" sz="2400" dirty="0" err="1"/>
              <a:t>test_target</a:t>
            </a:r>
            <a:r>
              <a:rPr lang="en-US" sz="2400" dirty="0"/>
              <a:t>).mean()</a:t>
            </a:r>
          </a:p>
          <a:p>
            <a:endParaRPr lang="en-US" sz="2400" dirty="0"/>
          </a:p>
          <a:p>
            <a:r>
              <a:rPr lang="en-US" sz="2400" dirty="0"/>
              <a:t>print('\</a:t>
            </a:r>
            <a:r>
              <a:rPr lang="en-US" sz="2400" dirty="0" err="1"/>
              <a:t>nAccuracy</a:t>
            </a:r>
            <a:r>
              <a:rPr lang="en-US" sz="2400" dirty="0"/>
              <a:t>:  %.3f' % acc)</a:t>
            </a:r>
          </a:p>
          <a:p>
            <a:endParaRPr lang="en-US" sz="2400" dirty="0"/>
          </a:p>
          <a:p>
            <a:r>
              <a:rPr lang="en-US" sz="2400" dirty="0"/>
              <a:t>from </a:t>
            </a:r>
            <a:r>
              <a:rPr lang="en-US" sz="2400" dirty="0" err="1"/>
              <a:t>sklearn.metrics</a:t>
            </a:r>
            <a:r>
              <a:rPr lang="en-US" sz="2400" dirty="0"/>
              <a:t> import </a:t>
            </a:r>
            <a:r>
              <a:rPr lang="en-US" sz="2400" dirty="0" err="1"/>
              <a:t>confusion_matrix</a:t>
            </a:r>
            <a:r>
              <a:rPr lang="en-US" sz="2400" dirty="0"/>
              <a:t> </a:t>
            </a:r>
          </a:p>
          <a:p>
            <a:r>
              <a:rPr lang="en-US" sz="2400" dirty="0"/>
              <a:t>predicted = </a:t>
            </a:r>
            <a:r>
              <a:rPr lang="en-US" sz="2400" dirty="0" err="1"/>
              <a:t>predicted.reshape</a:t>
            </a:r>
            <a:r>
              <a:rPr lang="en-US" sz="2400" dirty="0"/>
              <a:t>(-1).detach().</a:t>
            </a:r>
            <a:r>
              <a:rPr lang="en-US" sz="2400" dirty="0" err="1"/>
              <a:t>numpy</a:t>
            </a:r>
            <a:r>
              <a:rPr lang="en-US" sz="2400" dirty="0"/>
              <a:t>().round()</a:t>
            </a:r>
          </a:p>
          <a:p>
            <a:endParaRPr lang="en-US" sz="2400" dirty="0"/>
          </a:p>
          <a:p>
            <a:r>
              <a:rPr lang="en-US" sz="2400" dirty="0"/>
              <a:t>print(</a:t>
            </a:r>
            <a:r>
              <a:rPr lang="en-US" sz="2400" dirty="0" err="1"/>
              <a:t>confusion_matrix</a:t>
            </a:r>
            <a:r>
              <a:rPr lang="en-US" sz="2400" dirty="0"/>
              <a:t>(</a:t>
            </a:r>
            <a:r>
              <a:rPr lang="en-US" sz="2400" dirty="0" err="1"/>
              <a:t>test_target</a:t>
            </a:r>
            <a:r>
              <a:rPr lang="en-US" sz="2400" dirty="0"/>
              <a:t>, predicted))</a:t>
            </a:r>
          </a:p>
        </p:txBody>
      </p:sp>
    </p:spTree>
    <p:extLst>
      <p:ext uri="{BB962C8B-B14F-4D97-AF65-F5344CB8AC3E}">
        <p14:creationId xmlns:p14="http://schemas.microsoft.com/office/powerpoint/2010/main" val="364219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Activity:  </a:t>
            </a:r>
            <a:r>
              <a:rPr lang="en-US" dirty="0" err="1"/>
              <a:t>PyTorch</a:t>
            </a:r>
            <a:r>
              <a:rPr lang="en-US" dirty="0"/>
              <a:t>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Make sure that you can run the </a:t>
            </a:r>
            <a:r>
              <a:rPr lang="en-US" sz="2400" dirty="0" err="1"/>
              <a:t>PyTorch</a:t>
            </a:r>
            <a:r>
              <a:rPr lang="en-US" sz="2400" dirty="0"/>
              <a:t> code: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2305594" y="2865438"/>
            <a:ext cx="7676606" cy="63976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Python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2305594" y="3505200"/>
            <a:ext cx="7676606" cy="6858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06_PyTorch.ipynb</a:t>
            </a:r>
          </a:p>
        </p:txBody>
      </p:sp>
    </p:spTree>
    <p:extLst>
      <p:ext uri="{BB962C8B-B14F-4D97-AF65-F5344CB8AC3E}">
        <p14:creationId xmlns:p14="http://schemas.microsoft.com/office/powerpoint/2010/main" val="58276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3E62E3-14E7-E636-0FD8-1FBAB4DC6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369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2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F700391-B1F9-1B09-8C7D-395AF9510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Break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F86DDD-BFCC-A59F-DC58-442DF07FDF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81727" y="649480"/>
            <a:ext cx="3615776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+mn-cs"/>
              </a:rPr>
              <a:t>We will return in 15 minutes.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cs typeface="+mn-cs"/>
            </a:endParaRPr>
          </a:p>
        </p:txBody>
      </p:sp>
      <p:pic>
        <p:nvPicPr>
          <p:cNvPr id="13" name="Graphic 12" descr="Stopwatch">
            <a:extLst>
              <a:ext uri="{FF2B5EF4-FFF2-40B4-BE49-F238E27FC236}">
                <a16:creationId xmlns:a16="http://schemas.microsoft.com/office/drawing/2014/main" id="{595B9295-0FA5-B890-7733-D1F0F031B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9502" y="1627051"/>
            <a:ext cx="3615776" cy="361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6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F49990-CE1A-19DB-6ADA-F5F04EC77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Multi-GPU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534D8B-4983-3D96-0A21-DD5F294AB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0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Activity:  Multi-GPU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 Before running the next notebook, you will need to create a new </a:t>
            </a:r>
            <a:r>
              <a:rPr lang="en-US" sz="2400" dirty="0" err="1"/>
              <a:t>JupyterLab</a:t>
            </a:r>
            <a:r>
              <a:rPr lang="en-US" sz="2400" dirty="0"/>
              <a:t> session and request 2 GPUs rather than 1.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2305594" y="2865438"/>
            <a:ext cx="7676606" cy="63976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Python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2305594" y="3505200"/>
            <a:ext cx="7676606" cy="6858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07_Tensorflow_Parallel.ipynb</a:t>
            </a:r>
          </a:p>
        </p:txBody>
      </p:sp>
    </p:spTree>
    <p:extLst>
      <p:ext uri="{BB962C8B-B14F-4D97-AF65-F5344CB8AC3E}">
        <p14:creationId xmlns:p14="http://schemas.microsoft.com/office/powerpoint/2010/main" val="123729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7768" y="838201"/>
            <a:ext cx="7848600" cy="1219200"/>
          </a:xfrm>
        </p:spPr>
        <p:txBody>
          <a:bodyPr/>
          <a:lstStyle/>
          <a:p>
            <a:pPr algn="ctr"/>
            <a:r>
              <a:rPr lang="en-US" dirty="0"/>
              <a:t>Need more help?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27836" y="2312075"/>
            <a:ext cx="5054164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Office Hours via Zoom</a:t>
            </a:r>
          </a:p>
          <a:p>
            <a:r>
              <a:rPr lang="en-US" dirty="0"/>
              <a:t>Tuesdays:       	3 pm - 5 pm</a:t>
            </a:r>
          </a:p>
          <a:p>
            <a:r>
              <a:rPr lang="en-US" dirty="0"/>
              <a:t>Thursdays:     	10 am - noon</a:t>
            </a:r>
          </a:p>
          <a:p>
            <a:endParaRPr lang="en-US" dirty="0"/>
          </a:p>
          <a:p>
            <a:r>
              <a:rPr lang="en-US" dirty="0"/>
              <a:t>          Zoom Links are available at </a:t>
            </a:r>
            <a:r>
              <a:rPr lang="en-US" dirty="0">
                <a:solidFill>
                  <a:srgbClr val="0072C6"/>
                </a:solidFill>
              </a:rPr>
              <a:t>https://www.rc.virginia.edu/support/#office-hours</a:t>
            </a: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3615292" y="4694232"/>
            <a:ext cx="5325972" cy="140176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C00000"/>
              </a:solidFill>
            </a:endParaRPr>
          </a:p>
          <a:p>
            <a:pPr marL="342900" lvl="1" indent="0">
              <a:buNone/>
            </a:pPr>
            <a:r>
              <a:rPr lang="en-US" sz="1800" dirty="0">
                <a:solidFill>
                  <a:srgbClr val="C00000"/>
                </a:solidFill>
              </a:rPr>
              <a:t>Website: 			</a:t>
            </a:r>
          </a:p>
          <a:p>
            <a:pPr marL="342900" lvl="1" indent="0">
              <a:buNone/>
            </a:pPr>
            <a:r>
              <a:rPr lang="en-US" sz="1800" dirty="0">
                <a:solidFill>
                  <a:srgbClr val="C00000"/>
                </a:solidFill>
              </a:rPr>
              <a:t>	</a:t>
            </a:r>
            <a:r>
              <a:rPr lang="en-US" sz="1800" dirty="0">
                <a:solidFill>
                  <a:srgbClr val="0072C6"/>
                </a:solidFill>
              </a:rPr>
              <a:t>https://rc.virginia.edu</a:t>
            </a:r>
          </a:p>
          <a:p>
            <a:pPr marL="342900" lvl="1" indent="0">
              <a:buNone/>
            </a:pPr>
            <a:endParaRPr lang="en-US" sz="2900" dirty="0">
              <a:solidFill>
                <a:srgbClr val="C00000"/>
              </a:solidFill>
            </a:endParaRPr>
          </a:p>
          <a:p>
            <a:pPr marL="342900" lvl="1" indent="0">
              <a:buNone/>
            </a:pPr>
            <a:endParaRPr lang="en-US" sz="29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4931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050" name="Picture 2" descr="C:\Users\jmh5ad\AppData\Local\Microsoft\Windows\Temporary Internet Files\Content.IE5\CFG51TGP\MC900078622[1].wmf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1420349"/>
            <a:ext cx="1390678" cy="29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77813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78292A1-AB03-5A83-E3C5-90AEF1A79D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65ED0A-DC47-9D36-5B72-9B4B0F5F0C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Supplemental Material</a:t>
            </a:r>
          </a:p>
        </p:txBody>
      </p:sp>
    </p:spTree>
    <p:extLst>
      <p:ext uri="{BB962C8B-B14F-4D97-AF65-F5344CB8AC3E}">
        <p14:creationId xmlns:p14="http://schemas.microsoft.com/office/powerpoint/2010/main" val="270598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411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Convolutional Neural Networks?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200" dirty="0"/>
              <a:t>Originally, convolutional neural networks (CNNs) were a technique for analyzing images.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CNNs apply multiple neural networks to subsets of a whole image in order to identify parts of the image. 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Applications have expanded to include analysis of text, video, and audio.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9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behind CNN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477000" y="1146631"/>
            <a:ext cx="5770010" cy="3657600"/>
          </a:xfrm>
        </p:spPr>
      </p:pic>
      <p:sp>
        <p:nvSpPr>
          <p:cNvPr id="4" name="Rectangle 3"/>
          <p:cNvSpPr/>
          <p:nvPr/>
        </p:nvSpPr>
        <p:spPr>
          <a:xfrm>
            <a:off x="6477000" y="5040451"/>
            <a:ext cx="3807080" cy="1200329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Image borrowed from https://tekrighter.wordpress.com/2014/03/13/metabolomics-elephants-and-blind-men/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0"/>
            <a:ext cx="4495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Recall the old joke about the blind-folded scientists trying to identify an elephant.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CNN works in a similar way. It breaks an image down into smaller parts and tests whether these parts match known parts.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also needs to check if specific parts are within certain proximities.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For example, the tusks are near the trunk and not near the tail.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0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the image on the left most like an X or an O?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2"/>
          <a:stretch/>
        </p:blipFill>
        <p:spPr>
          <a:xfrm>
            <a:off x="2801189" y="2908212"/>
            <a:ext cx="1348548" cy="1554555"/>
          </a:xfrm>
        </p:spPr>
      </p:pic>
      <p:grpSp>
        <p:nvGrpSpPr>
          <p:cNvPr id="8" name="Group 7"/>
          <p:cNvGrpSpPr/>
          <p:nvPr/>
        </p:nvGrpSpPr>
        <p:grpSpPr>
          <a:xfrm>
            <a:off x="6226684" y="1524001"/>
            <a:ext cx="2024632" cy="4353533"/>
            <a:chOff x="4038600" y="1524000"/>
            <a:chExt cx="2024632" cy="43535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" t="992" r="70936" b="-992"/>
            <a:stretch/>
          </p:blipFill>
          <p:spPr>
            <a:xfrm>
              <a:off x="4038600" y="1524000"/>
              <a:ext cx="2024632" cy="435353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715000" y="2514600"/>
              <a:ext cx="348232" cy="533400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15000" y="4419600"/>
              <a:ext cx="348232" cy="533400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561511" y="5784988"/>
            <a:ext cx="78295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Images borrowed from </a:t>
            </a:r>
          </a:p>
          <a:p>
            <a:r>
              <a:rPr lang="en-US" sz="2000" dirty="0"/>
              <a:t>http://brohrer.github.io/how_convolutional_neural_networks_work.html</a:t>
            </a:r>
          </a:p>
        </p:txBody>
      </p:sp>
    </p:spTree>
    <p:extLst>
      <p:ext uri="{BB962C8B-B14F-4D97-AF65-F5344CB8AC3E}">
        <p14:creationId xmlns:p14="http://schemas.microsoft.com/office/powerpoint/2010/main" val="356356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Tree: 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classification algorithm within supervised learning.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algorithm determines a set of questions or tests that will guide it toward a classification of an observation.</a:t>
            </a:r>
          </a:p>
          <a:p>
            <a:endParaRPr lang="en-US" dirty="0"/>
          </a:p>
          <a:p>
            <a:r>
              <a:rPr lang="en-US" dirty="0"/>
              <a:t>It organizes a series of attribute tests into a tree-structure to help determine classification of the unlabeled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A48F5-B8A2-45D0-8E33-7FB9C09BA7A9}"/>
              </a:ext>
            </a:extLst>
          </p:cNvPr>
          <p:cNvSpPr txBox="1"/>
          <p:nvPr/>
        </p:nvSpPr>
        <p:spPr>
          <a:xfrm>
            <a:off x="1674054" y="2505670"/>
            <a:ext cx="8314007" cy="18466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Motivating Question:  </a:t>
            </a:r>
          </a:p>
          <a:p>
            <a:r>
              <a:rPr lang="en-US" sz="2400" dirty="0"/>
              <a:t>  Given a set of data, can we determine which attributes should be tested first to predict a category or outcome (i.e., which attributes lead to “high information gain”)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09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features are in common?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8868A-4C35-456C-8465-702989767D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552" y="2264976"/>
            <a:ext cx="5349494" cy="2743200"/>
          </a:xfrm>
          <a:prstGeom prst="rect">
            <a:avLst/>
          </a:prstGeom>
        </p:spPr>
      </p:pic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2171560" y="2264976"/>
            <a:ext cx="2400440" cy="2743200"/>
            <a:chOff x="6291122" y="1676400"/>
            <a:chExt cx="4031395" cy="4449347"/>
          </a:xfrm>
        </p:grpSpPr>
        <p:grpSp>
          <p:nvGrpSpPr>
            <p:cNvPr id="12" name="Group 11"/>
            <p:cNvGrpSpPr/>
            <p:nvPr/>
          </p:nvGrpSpPr>
          <p:grpSpPr>
            <a:xfrm>
              <a:off x="6291122" y="1676400"/>
              <a:ext cx="4031395" cy="4449347"/>
              <a:chOff x="6291122" y="1676400"/>
              <a:chExt cx="4031395" cy="4449347"/>
            </a:xfrm>
          </p:grpSpPr>
          <p:grpSp>
            <p:nvGrpSpPr>
              <p:cNvPr id="8" name="Group 7"/>
              <p:cNvGrpSpPr>
                <a:grpSpLocks noChangeAspect="1"/>
              </p:cNvGrpSpPr>
              <p:nvPr/>
            </p:nvGrpSpPr>
            <p:grpSpPr>
              <a:xfrm>
                <a:off x="6291122" y="1676400"/>
                <a:ext cx="4031395" cy="4449347"/>
                <a:chOff x="4201922" y="3442240"/>
                <a:chExt cx="3374387" cy="3724224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65" t="48250" r="70936" b="423"/>
                <a:stretch/>
              </p:blipFill>
              <p:spPr>
                <a:xfrm>
                  <a:off x="4201922" y="3442240"/>
                  <a:ext cx="3374387" cy="3724224"/>
                </a:xfrm>
                <a:prstGeom prst="rect">
                  <a:avLst/>
                </a:prstGeom>
              </p:spPr>
            </p:pic>
            <p:sp>
              <p:nvSpPr>
                <p:cNvPr id="7" name="Rectangle 6"/>
                <p:cNvSpPr/>
                <p:nvPr/>
              </p:nvSpPr>
              <p:spPr>
                <a:xfrm>
                  <a:off x="6972546" y="4972995"/>
                  <a:ext cx="603762" cy="533400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Rectangle 10"/>
              <p:cNvSpPr/>
              <p:nvPr/>
            </p:nvSpPr>
            <p:spPr>
              <a:xfrm>
                <a:off x="7643438" y="2895600"/>
                <a:ext cx="586161" cy="495300"/>
              </a:xfrm>
              <a:prstGeom prst="rect">
                <a:avLst/>
              </a:prstGeom>
              <a:noFill/>
              <a:ln w="57150">
                <a:solidFill>
                  <a:srgbClr val="99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7643439" y="4229100"/>
              <a:ext cx="586161" cy="495300"/>
            </a:xfrm>
            <a:prstGeom prst="rect">
              <a:avLst/>
            </a:prstGeom>
            <a:noFill/>
            <a:ln w="57150">
              <a:solidFill>
                <a:srgbClr val="0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097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Blocks of CNN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CNN performs a combination of layers</a:t>
            </a:r>
          </a:p>
          <a:p>
            <a:pPr lvl="1"/>
            <a:r>
              <a:rPr lang="en-US" sz="1800" dirty="0"/>
              <a:t>Convolution Layer</a:t>
            </a:r>
          </a:p>
          <a:p>
            <a:pPr lvl="2"/>
            <a:r>
              <a:rPr lang="en-US" sz="1400" dirty="0"/>
              <a:t>Compares a feature with all subsets of the image</a:t>
            </a:r>
          </a:p>
          <a:p>
            <a:pPr lvl="2"/>
            <a:r>
              <a:rPr lang="en-US" sz="1400" dirty="0"/>
              <a:t>Creates a map showing where the comparable features occur </a:t>
            </a:r>
          </a:p>
          <a:p>
            <a:pPr lvl="1"/>
            <a:r>
              <a:rPr lang="en-US" sz="1800" dirty="0"/>
              <a:t>Rectified Linear Units (</a:t>
            </a:r>
            <a:r>
              <a:rPr lang="en-US" sz="1800" dirty="0" err="1"/>
              <a:t>ReLU</a:t>
            </a:r>
            <a:r>
              <a:rPr lang="en-US" sz="1800" dirty="0"/>
              <a:t>) Layer</a:t>
            </a:r>
          </a:p>
          <a:p>
            <a:pPr lvl="2"/>
            <a:r>
              <a:rPr lang="en-US" sz="1400" dirty="0"/>
              <a:t>Goes through the features maps and replaces negative values with 0</a:t>
            </a:r>
          </a:p>
          <a:p>
            <a:pPr lvl="1"/>
            <a:r>
              <a:rPr lang="en-US" sz="1800" dirty="0"/>
              <a:t>Pooling Layer</a:t>
            </a:r>
          </a:p>
          <a:p>
            <a:pPr lvl="2"/>
            <a:r>
              <a:rPr lang="en-US" sz="1400" dirty="0"/>
              <a:t>Reduces the size of the rectified feature maps by taking the maximum value of a subset</a:t>
            </a:r>
          </a:p>
          <a:p>
            <a:pPr lvl="2"/>
            <a:endParaRPr lang="en-US" sz="1400" dirty="0"/>
          </a:p>
          <a:p>
            <a:pPr lvl="2"/>
            <a:endParaRPr lang="en-US" sz="1400" dirty="0"/>
          </a:p>
          <a:p>
            <a:r>
              <a:rPr lang="en-US" sz="2200" dirty="0"/>
              <a:t>And, ends with a final layer</a:t>
            </a:r>
            <a:endParaRPr lang="en-US" sz="1400" dirty="0"/>
          </a:p>
          <a:p>
            <a:pPr lvl="1"/>
            <a:r>
              <a:rPr lang="en-US" sz="1800" dirty="0"/>
              <a:t>Classification (Fully-connected layer) layer</a:t>
            </a:r>
          </a:p>
          <a:p>
            <a:pPr lvl="2"/>
            <a:r>
              <a:rPr lang="en-US" sz="1400" dirty="0"/>
              <a:t>Combines the specific features to determine the classification of the image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7132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45BBA-FC93-1B65-321F-D941EC6D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03D9DE-4026-5798-5EF0-DE0C188F41D4}"/>
              </a:ext>
            </a:extLst>
          </p:cNvPr>
          <p:cNvGrpSpPr>
            <a:grpSpLocks noChangeAspect="1"/>
          </p:cNvGrpSpPr>
          <p:nvPr/>
        </p:nvGrpSpPr>
        <p:grpSpPr>
          <a:xfrm>
            <a:off x="9336387" y="2312323"/>
            <a:ext cx="948267" cy="914400"/>
            <a:chOff x="3200400" y="1905000"/>
            <a:chExt cx="2133600" cy="20574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82A1B5A-D59E-3608-0B93-430D4EDDD5C1}"/>
                </a:ext>
              </a:extLst>
            </p:cNvPr>
            <p:cNvSpPr/>
            <p:nvPr/>
          </p:nvSpPr>
          <p:spPr>
            <a:xfrm>
              <a:off x="3200400" y="19050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B01AAD6-33E5-B580-035A-C5DD94190E1D}"/>
                </a:ext>
              </a:extLst>
            </p:cNvPr>
            <p:cNvSpPr/>
            <p:nvPr/>
          </p:nvSpPr>
          <p:spPr>
            <a:xfrm>
              <a:off x="3352800" y="20574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32FEB2D-8301-D90E-5039-5577317D9794}"/>
                </a:ext>
              </a:extLst>
            </p:cNvPr>
            <p:cNvSpPr/>
            <p:nvPr/>
          </p:nvSpPr>
          <p:spPr>
            <a:xfrm>
              <a:off x="3505200" y="22098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0464D80-E3CF-F745-0389-6EFA26B36871}"/>
                </a:ext>
              </a:extLst>
            </p:cNvPr>
            <p:cNvSpPr/>
            <p:nvPr/>
          </p:nvSpPr>
          <p:spPr>
            <a:xfrm>
              <a:off x="3657600" y="23622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714764F-C94A-2F58-D54D-1582BD5D5E4B}"/>
                </a:ext>
              </a:extLst>
            </p:cNvPr>
            <p:cNvSpPr/>
            <p:nvPr/>
          </p:nvSpPr>
          <p:spPr>
            <a:xfrm>
              <a:off x="3810000" y="25146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9428208-3E8D-3942-3075-219DDC69F7CD}"/>
                </a:ext>
              </a:extLst>
            </p:cNvPr>
            <p:cNvSpPr/>
            <p:nvPr/>
          </p:nvSpPr>
          <p:spPr>
            <a:xfrm>
              <a:off x="3962400" y="26670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1C1A221-C444-5EB4-1D67-A3C0E45639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0" t="23179" r="24167" b="36590"/>
          <a:stretch/>
        </p:blipFill>
        <p:spPr>
          <a:xfrm>
            <a:off x="2423806" y="1747058"/>
            <a:ext cx="1447800" cy="2057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114BF91-721B-0996-C3FC-DC77CF6639ED}"/>
              </a:ext>
            </a:extLst>
          </p:cNvPr>
          <p:cNvGrpSpPr/>
          <p:nvPr/>
        </p:nvGrpSpPr>
        <p:grpSpPr>
          <a:xfrm>
            <a:off x="4185756" y="1670858"/>
            <a:ext cx="2133600" cy="2057400"/>
            <a:chOff x="3200400" y="1905000"/>
            <a:chExt cx="2133600" cy="20574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DD0A465-C593-0855-38DF-8E8A0880F8F4}"/>
                </a:ext>
              </a:extLst>
            </p:cNvPr>
            <p:cNvSpPr/>
            <p:nvPr/>
          </p:nvSpPr>
          <p:spPr>
            <a:xfrm>
              <a:off x="3200400" y="19050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21CC7B0-0276-12A6-BB03-A09CAA7E20F2}"/>
                </a:ext>
              </a:extLst>
            </p:cNvPr>
            <p:cNvSpPr/>
            <p:nvPr/>
          </p:nvSpPr>
          <p:spPr>
            <a:xfrm>
              <a:off x="3352800" y="20574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6F3C97-EE9F-FF4E-788A-A9E329B4B5EF}"/>
                </a:ext>
              </a:extLst>
            </p:cNvPr>
            <p:cNvSpPr/>
            <p:nvPr/>
          </p:nvSpPr>
          <p:spPr>
            <a:xfrm>
              <a:off x="3505200" y="22098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F0EBD4C-1757-D74C-A1AE-279404257B75}"/>
                </a:ext>
              </a:extLst>
            </p:cNvPr>
            <p:cNvSpPr/>
            <p:nvPr/>
          </p:nvSpPr>
          <p:spPr>
            <a:xfrm>
              <a:off x="3657600" y="23622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9C8EA04-557F-AA8D-0D93-21E29FD5EC40}"/>
                </a:ext>
              </a:extLst>
            </p:cNvPr>
            <p:cNvSpPr/>
            <p:nvPr/>
          </p:nvSpPr>
          <p:spPr>
            <a:xfrm>
              <a:off x="3810000" y="25146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C840493-022D-5EBC-05CE-0D506014629E}"/>
                </a:ext>
              </a:extLst>
            </p:cNvPr>
            <p:cNvSpPr/>
            <p:nvPr/>
          </p:nvSpPr>
          <p:spPr>
            <a:xfrm>
              <a:off x="3962400" y="26670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6B9B33C-48F1-F216-876D-6793FCAF6437}"/>
              </a:ext>
            </a:extLst>
          </p:cNvPr>
          <p:cNvSpPr/>
          <p:nvPr/>
        </p:nvSpPr>
        <p:spPr>
          <a:xfrm>
            <a:off x="3580661" y="2564476"/>
            <a:ext cx="173180" cy="193964"/>
          </a:xfrm>
          <a:prstGeom prst="rect">
            <a:avLst/>
          </a:prstGeom>
          <a:noFill/>
          <a:ln w="28575">
            <a:solidFill>
              <a:srgbClr val="2FB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86AC83-E937-CC32-12C1-958FC74A14AC}"/>
              </a:ext>
            </a:extLst>
          </p:cNvPr>
          <p:cNvSpPr/>
          <p:nvPr/>
        </p:nvSpPr>
        <p:spPr>
          <a:xfrm>
            <a:off x="3324351" y="2089958"/>
            <a:ext cx="228600" cy="228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781633-2E6B-7285-B679-434F91D2A3F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748646" y="2585256"/>
            <a:ext cx="2278033" cy="403168"/>
          </a:xfrm>
          <a:prstGeom prst="line">
            <a:avLst/>
          </a:prstGeom>
          <a:ln w="28575">
            <a:solidFill>
              <a:srgbClr val="2FB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F58AE0-C87F-F762-4EEA-D2DDA225D34D}"/>
              </a:ext>
            </a:extLst>
          </p:cNvPr>
          <p:cNvCxnSpPr>
            <a:cxnSpLocks/>
            <a:stCxn id="8" idx="2"/>
            <a:endCxn id="14" idx="2"/>
          </p:cNvCxnSpPr>
          <p:nvPr/>
        </p:nvCxnSpPr>
        <p:spPr>
          <a:xfrm>
            <a:off x="3667251" y="2758440"/>
            <a:ext cx="2359428" cy="380535"/>
          </a:xfrm>
          <a:prstGeom prst="line">
            <a:avLst/>
          </a:prstGeom>
          <a:ln w="28575">
            <a:solidFill>
              <a:srgbClr val="2FB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D6EC4D-8167-A056-F82A-416094E50433}"/>
              </a:ext>
            </a:extLst>
          </p:cNvPr>
          <p:cNvGrpSpPr/>
          <p:nvPr/>
        </p:nvGrpSpPr>
        <p:grpSpPr>
          <a:xfrm>
            <a:off x="6430366" y="1670858"/>
            <a:ext cx="2133600" cy="2057400"/>
            <a:chOff x="3200400" y="1905000"/>
            <a:chExt cx="2133600" cy="20574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D32DE5-20C6-B197-24D1-0EE2555CB6A8}"/>
                </a:ext>
              </a:extLst>
            </p:cNvPr>
            <p:cNvSpPr/>
            <p:nvPr/>
          </p:nvSpPr>
          <p:spPr>
            <a:xfrm>
              <a:off x="3200400" y="19050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B931EFA-02DB-DBE3-449F-7725DA56611D}"/>
                </a:ext>
              </a:extLst>
            </p:cNvPr>
            <p:cNvSpPr/>
            <p:nvPr/>
          </p:nvSpPr>
          <p:spPr>
            <a:xfrm>
              <a:off x="3352800" y="20574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CBABC49-FB2C-1026-465B-4387D56A78E2}"/>
                </a:ext>
              </a:extLst>
            </p:cNvPr>
            <p:cNvSpPr/>
            <p:nvPr/>
          </p:nvSpPr>
          <p:spPr>
            <a:xfrm>
              <a:off x="3505200" y="22098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B3FBDDE-12C4-2513-E590-143861B06BE7}"/>
                </a:ext>
              </a:extLst>
            </p:cNvPr>
            <p:cNvSpPr/>
            <p:nvPr/>
          </p:nvSpPr>
          <p:spPr>
            <a:xfrm>
              <a:off x="3657600" y="23622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80EFCE1-C481-00F1-8B5B-0389C514C1FA}"/>
                </a:ext>
              </a:extLst>
            </p:cNvPr>
            <p:cNvSpPr/>
            <p:nvPr/>
          </p:nvSpPr>
          <p:spPr>
            <a:xfrm>
              <a:off x="3810000" y="25146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AD9513E-76FC-5652-A3C0-31DD5A6930C0}"/>
                </a:ext>
              </a:extLst>
            </p:cNvPr>
            <p:cNvSpPr/>
            <p:nvPr/>
          </p:nvSpPr>
          <p:spPr>
            <a:xfrm>
              <a:off x="3962400" y="26670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9A27C8-6E63-A30B-8CCB-2AE0363051B3}"/>
              </a:ext>
            </a:extLst>
          </p:cNvPr>
          <p:cNvGrpSpPr>
            <a:grpSpLocks noChangeAspect="1"/>
          </p:cNvGrpSpPr>
          <p:nvPr/>
        </p:nvGrpSpPr>
        <p:grpSpPr>
          <a:xfrm>
            <a:off x="9567333" y="5286125"/>
            <a:ext cx="948267" cy="914400"/>
            <a:chOff x="3200400" y="1905000"/>
            <a:chExt cx="2133600" cy="20574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274336F-A184-D270-F9C8-0E5F6FC0102C}"/>
                </a:ext>
              </a:extLst>
            </p:cNvPr>
            <p:cNvSpPr/>
            <p:nvPr/>
          </p:nvSpPr>
          <p:spPr>
            <a:xfrm>
              <a:off x="3200400" y="19050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808B3E-767A-BA30-9615-BF2F6FD974A0}"/>
                </a:ext>
              </a:extLst>
            </p:cNvPr>
            <p:cNvSpPr/>
            <p:nvPr/>
          </p:nvSpPr>
          <p:spPr>
            <a:xfrm>
              <a:off x="3352800" y="20574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3A729BC-0134-E150-A01A-671F2983F1CF}"/>
                </a:ext>
              </a:extLst>
            </p:cNvPr>
            <p:cNvSpPr/>
            <p:nvPr/>
          </p:nvSpPr>
          <p:spPr>
            <a:xfrm>
              <a:off x="3505200" y="22098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E5903C7-4D72-3507-B2EA-21B48C8F4814}"/>
                </a:ext>
              </a:extLst>
            </p:cNvPr>
            <p:cNvSpPr/>
            <p:nvPr/>
          </p:nvSpPr>
          <p:spPr>
            <a:xfrm>
              <a:off x="3657600" y="23622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D886684-E2D4-CF21-EA40-C06C88239AD7}"/>
                </a:ext>
              </a:extLst>
            </p:cNvPr>
            <p:cNvSpPr/>
            <p:nvPr/>
          </p:nvSpPr>
          <p:spPr>
            <a:xfrm>
              <a:off x="3810000" y="25146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08C8814-6A10-D6FF-0F90-14BF550FBFCE}"/>
                </a:ext>
              </a:extLst>
            </p:cNvPr>
            <p:cNvSpPr/>
            <p:nvPr/>
          </p:nvSpPr>
          <p:spPr>
            <a:xfrm>
              <a:off x="3962400" y="2667000"/>
              <a:ext cx="1371600" cy="1295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9A75B08-B046-6CEC-74C3-CB04B715353B}"/>
              </a:ext>
            </a:extLst>
          </p:cNvPr>
          <p:cNvSpPr/>
          <p:nvPr/>
        </p:nvSpPr>
        <p:spPr>
          <a:xfrm>
            <a:off x="5937316" y="2988424"/>
            <a:ext cx="178726" cy="150551"/>
          </a:xfrm>
          <a:prstGeom prst="rect">
            <a:avLst/>
          </a:prstGeom>
          <a:noFill/>
          <a:ln w="28575">
            <a:solidFill>
              <a:srgbClr val="2FB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31253E-31B0-8690-E430-9870094FC4F1}"/>
              </a:ext>
            </a:extLst>
          </p:cNvPr>
          <p:cNvCxnSpPr/>
          <p:nvPr/>
        </p:nvCxnSpPr>
        <p:spPr>
          <a:xfrm>
            <a:off x="6119846" y="3011171"/>
            <a:ext cx="2028440" cy="31287"/>
          </a:xfrm>
          <a:prstGeom prst="line">
            <a:avLst/>
          </a:prstGeom>
          <a:ln w="28575">
            <a:solidFill>
              <a:srgbClr val="2FB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47565B-00D2-8580-6DB3-9ABB98A47E47}"/>
              </a:ext>
            </a:extLst>
          </p:cNvPr>
          <p:cNvCxnSpPr/>
          <p:nvPr/>
        </p:nvCxnSpPr>
        <p:spPr>
          <a:xfrm>
            <a:off x="6135867" y="3147926"/>
            <a:ext cx="2210970" cy="47738"/>
          </a:xfrm>
          <a:prstGeom prst="line">
            <a:avLst/>
          </a:prstGeom>
          <a:ln w="28575">
            <a:solidFill>
              <a:srgbClr val="2FB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CDC1CFC-C281-DFA4-CDD6-5CB94E686CF8}"/>
              </a:ext>
            </a:extLst>
          </p:cNvPr>
          <p:cNvSpPr/>
          <p:nvPr/>
        </p:nvSpPr>
        <p:spPr>
          <a:xfrm>
            <a:off x="8173657" y="3027330"/>
            <a:ext cx="178726" cy="150551"/>
          </a:xfrm>
          <a:prstGeom prst="rect">
            <a:avLst/>
          </a:prstGeom>
          <a:noFill/>
          <a:ln w="28575">
            <a:solidFill>
              <a:srgbClr val="2FB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AFCE1B-AF09-38F9-A95E-534A0BE534CE}"/>
              </a:ext>
            </a:extLst>
          </p:cNvPr>
          <p:cNvSpPr/>
          <p:nvPr/>
        </p:nvSpPr>
        <p:spPr>
          <a:xfrm>
            <a:off x="9996786" y="2778608"/>
            <a:ext cx="89363" cy="92515"/>
          </a:xfrm>
          <a:prstGeom prst="rect">
            <a:avLst/>
          </a:prstGeom>
          <a:noFill/>
          <a:ln w="28575">
            <a:solidFill>
              <a:srgbClr val="2FB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3F3D05-AA8E-CA9C-FEF1-396B81A7BCEE}"/>
              </a:ext>
            </a:extLst>
          </p:cNvPr>
          <p:cNvCxnSpPr>
            <a:stCxn id="17" idx="0"/>
          </p:cNvCxnSpPr>
          <p:nvPr/>
        </p:nvCxnSpPr>
        <p:spPr>
          <a:xfrm flipV="1">
            <a:off x="8263020" y="2796212"/>
            <a:ext cx="1733766" cy="23111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81ADC3-2928-73AD-EF54-9E7549FA2D22}"/>
              </a:ext>
            </a:extLst>
          </p:cNvPr>
          <p:cNvCxnSpPr/>
          <p:nvPr/>
        </p:nvCxnSpPr>
        <p:spPr>
          <a:xfrm flipV="1">
            <a:off x="8384837" y="2888056"/>
            <a:ext cx="1611949" cy="274741"/>
          </a:xfrm>
          <a:prstGeom prst="line">
            <a:avLst/>
          </a:prstGeom>
          <a:ln w="28575">
            <a:solidFill>
              <a:srgbClr val="2FB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670C14-FE29-7E8F-3AF1-4D593CB2DC00}"/>
              </a:ext>
            </a:extLst>
          </p:cNvPr>
          <p:cNvSpPr txBox="1"/>
          <p:nvPr/>
        </p:nvSpPr>
        <p:spPr>
          <a:xfrm>
            <a:off x="9797617" y="4259393"/>
            <a:ext cx="2487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52442C-07C6-667B-4689-E4EE7384C37C}"/>
              </a:ext>
            </a:extLst>
          </p:cNvPr>
          <p:cNvSpPr txBox="1"/>
          <p:nvPr/>
        </p:nvSpPr>
        <p:spPr>
          <a:xfrm>
            <a:off x="8879025" y="5134862"/>
            <a:ext cx="3278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{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90A6FE-C734-2865-4F60-6FDC69760E68}"/>
              </a:ext>
            </a:extLst>
          </p:cNvPr>
          <p:cNvGrpSpPr/>
          <p:nvPr/>
        </p:nvGrpSpPr>
        <p:grpSpPr>
          <a:xfrm>
            <a:off x="6687217" y="5657136"/>
            <a:ext cx="2027481" cy="255522"/>
            <a:chOff x="4821619" y="6107203"/>
            <a:chExt cx="2027481" cy="25552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F5F8285-6EAD-BCAD-2371-41F0A6DE1BEB}"/>
                </a:ext>
              </a:extLst>
            </p:cNvPr>
            <p:cNvGrpSpPr/>
            <p:nvPr/>
          </p:nvGrpSpPr>
          <p:grpSpPr>
            <a:xfrm>
              <a:off x="4821619" y="6116391"/>
              <a:ext cx="2027481" cy="246334"/>
              <a:chOff x="4760282" y="6116766"/>
              <a:chExt cx="2027481" cy="24633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A607DA-F5C7-2765-A6EF-4E504936AABB}"/>
                  </a:ext>
                </a:extLst>
              </p:cNvPr>
              <p:cNvSpPr/>
              <p:nvPr/>
            </p:nvSpPr>
            <p:spPr>
              <a:xfrm>
                <a:off x="4760282" y="6118354"/>
                <a:ext cx="2027481" cy="2294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9A9320B-3F6B-74A6-A85A-D46FCF1C6E8E}"/>
                  </a:ext>
                </a:extLst>
              </p:cNvPr>
              <p:cNvCxnSpPr/>
              <p:nvPr/>
            </p:nvCxnSpPr>
            <p:spPr>
              <a:xfrm>
                <a:off x="5987760" y="6133700"/>
                <a:ext cx="0" cy="22940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9E6A284-3F7D-E0DE-EB13-5A80EFD9D14E}"/>
                  </a:ext>
                </a:extLst>
              </p:cNvPr>
              <p:cNvCxnSpPr/>
              <p:nvPr/>
            </p:nvCxnSpPr>
            <p:spPr>
              <a:xfrm>
                <a:off x="5274876" y="6116766"/>
                <a:ext cx="0" cy="22940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89A5110-874A-701E-E969-B30147EB4A92}"/>
                  </a:ext>
                </a:extLst>
              </p:cNvPr>
              <p:cNvCxnSpPr/>
              <p:nvPr/>
            </p:nvCxnSpPr>
            <p:spPr>
              <a:xfrm>
                <a:off x="6263263" y="6125402"/>
                <a:ext cx="0" cy="22940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FE51F98-EC49-5592-10C2-28D8C95FFBD7}"/>
                  </a:ext>
                </a:extLst>
              </p:cNvPr>
              <p:cNvCxnSpPr/>
              <p:nvPr/>
            </p:nvCxnSpPr>
            <p:spPr>
              <a:xfrm>
                <a:off x="4998371" y="6116766"/>
                <a:ext cx="0" cy="22940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1961A2-E7AA-379B-BAD9-0F6D3687B0E1}"/>
                  </a:ext>
                </a:extLst>
              </p:cNvPr>
              <p:cNvCxnSpPr/>
              <p:nvPr/>
            </p:nvCxnSpPr>
            <p:spPr>
              <a:xfrm>
                <a:off x="6521160" y="6133700"/>
                <a:ext cx="0" cy="22940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4452B07-B7F7-F08C-4DED-0056BA35B90C}"/>
                  </a:ext>
                </a:extLst>
              </p:cNvPr>
              <p:cNvCxnSpPr/>
              <p:nvPr/>
            </p:nvCxnSpPr>
            <p:spPr>
              <a:xfrm>
                <a:off x="5487123" y="6125402"/>
                <a:ext cx="0" cy="22940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F6C0D4F-1629-7F58-697B-0AFF4BD7D2CE}"/>
                </a:ext>
              </a:extLst>
            </p:cNvPr>
            <p:cNvCxnSpPr/>
            <p:nvPr/>
          </p:nvCxnSpPr>
          <p:spPr>
            <a:xfrm>
              <a:off x="5791200" y="6107203"/>
              <a:ext cx="0" cy="22940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07410D76-F8D2-6890-17FB-39458330B5B8}"/>
              </a:ext>
            </a:extLst>
          </p:cNvPr>
          <p:cNvSpPr txBox="1"/>
          <p:nvPr/>
        </p:nvSpPr>
        <p:spPr>
          <a:xfrm flipH="1">
            <a:off x="4886150" y="4292199"/>
            <a:ext cx="562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                   Rectified Linear         Pooling</a:t>
            </a: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565D28D6-927E-C7D3-A3E8-8B30BB3EBE71}"/>
              </a:ext>
            </a:extLst>
          </p:cNvPr>
          <p:cNvSpPr txBox="1">
            <a:spLocks/>
          </p:cNvSpPr>
          <p:nvPr/>
        </p:nvSpPr>
        <p:spPr>
          <a:xfrm>
            <a:off x="2133600" y="4807065"/>
            <a:ext cx="6063960" cy="182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These layer can be repeated multiple times.</a:t>
            </a:r>
          </a:p>
          <a:p>
            <a:r>
              <a:rPr lang="en-US" sz="2000" dirty="0"/>
              <a:t>The final layer converts the final feature map to the classification.</a:t>
            </a:r>
          </a:p>
          <a:p>
            <a:pPr marL="274320" lvl="1" indent="0">
              <a:buNone/>
            </a:pPr>
            <a:endParaRPr lang="en-US" sz="1800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5936DD1-90FA-43E3-47A5-50333379EF8A}"/>
              </a:ext>
            </a:extLst>
          </p:cNvPr>
          <p:cNvCxnSpPr/>
          <p:nvPr/>
        </p:nvCxnSpPr>
        <p:spPr>
          <a:xfrm flipV="1">
            <a:off x="3520781" y="1823647"/>
            <a:ext cx="775855" cy="266700"/>
          </a:xfrm>
          <a:prstGeom prst="line">
            <a:avLst/>
          </a:prstGeom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7E89EC8-78B6-DCE0-51BE-EA2744F31838}"/>
              </a:ext>
            </a:extLst>
          </p:cNvPr>
          <p:cNvCxnSpPr/>
          <p:nvPr/>
        </p:nvCxnSpPr>
        <p:spPr>
          <a:xfrm flipV="1">
            <a:off x="3553686" y="1823647"/>
            <a:ext cx="742950" cy="504826"/>
          </a:xfrm>
          <a:prstGeom prst="line">
            <a:avLst/>
          </a:prstGeom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61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  MNIST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8061960" cy="45497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MNIST data set is a collection of hand-written digits (e.g., 0 – 9).</a:t>
            </a:r>
          </a:p>
          <a:p>
            <a:endParaRPr lang="en-US" dirty="0"/>
          </a:p>
          <a:p>
            <a:r>
              <a:rPr lang="en-US" dirty="0"/>
              <a:t>Each digit is captured as an image with 28x28 pixels.</a:t>
            </a:r>
          </a:p>
          <a:p>
            <a:endParaRPr lang="en-US" dirty="0"/>
          </a:p>
          <a:p>
            <a:r>
              <a:rPr lang="en-US" dirty="0"/>
              <a:t>The data set is already partitioned into a training set (60,000 images) and a test set (10,000 images).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tensorflow</a:t>
            </a:r>
            <a:r>
              <a:rPr lang="en-US" dirty="0"/>
              <a:t> packages have tools for reading in the MNIST datasets.</a:t>
            </a:r>
          </a:p>
          <a:p>
            <a:endParaRPr lang="en-US" dirty="0"/>
          </a:p>
          <a:p>
            <a:r>
              <a:rPr lang="en-US" dirty="0"/>
              <a:t>More details on the data are available at </a:t>
            </a:r>
            <a:r>
              <a:rPr lang="en-US" dirty="0">
                <a:hlinkClick r:id="rId2"/>
              </a:rPr>
              <a:t>http://yann.lecun.com/exdb/mnist/</a:t>
            </a:r>
            <a:endParaRPr lang="en-US" dirty="0"/>
          </a:p>
        </p:txBody>
      </p:sp>
      <p:pic>
        <p:nvPicPr>
          <p:cNvPr id="1026" name="Picture 2" descr="The MNIST datas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313" y="1056640"/>
            <a:ext cx="280513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61038" y="3983632"/>
            <a:ext cx="2461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borrowed from</a:t>
            </a:r>
          </a:p>
          <a:p>
            <a:r>
              <a:rPr lang="en-US" i="1" dirty="0"/>
              <a:t>Getting Started with </a:t>
            </a:r>
            <a:r>
              <a:rPr lang="en-US" i="1" dirty="0" err="1"/>
              <a:t>TensorFlow</a:t>
            </a:r>
            <a:r>
              <a:rPr lang="en-US" i="1" dirty="0"/>
              <a:t> </a:t>
            </a:r>
            <a:r>
              <a:rPr lang="en-US" dirty="0"/>
              <a:t>by Giancarlo </a:t>
            </a:r>
            <a:r>
              <a:rPr lang="en-US" dirty="0" err="1"/>
              <a:t>Zaccone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3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AFE1-CA0D-4F85-7CB9-98E1B8EC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CNN:  General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D467C-E099-AA7F-385F-76B102AF18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Load the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Preprocess the data.</a:t>
            </a:r>
          </a:p>
          <a:p>
            <a:pPr marL="457200" lvl="1" indent="0">
              <a:buNone/>
            </a:pPr>
            <a:r>
              <a:rPr lang="en-US" dirty="0"/>
              <a:t>2a. Capture the sizes</a:t>
            </a:r>
          </a:p>
          <a:p>
            <a:pPr marL="457200" lvl="1" indent="0">
              <a:buNone/>
            </a:pPr>
            <a:r>
              <a:rPr lang="en-US" dirty="0"/>
              <a:t>2b. Reshape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the Network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the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the model to the test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Display the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03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 Load the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), (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) = </a:t>
            </a:r>
            <a:r>
              <a:rPr lang="en-US" dirty="0" err="1"/>
              <a:t>mnist.load_data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0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7620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2a. Pre-process the Data:  Capture the sizes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numTrain</a:t>
            </a:r>
            <a:r>
              <a:rPr lang="en-US" dirty="0"/>
              <a:t> = </a:t>
            </a:r>
            <a:r>
              <a:rPr lang="en-US" dirty="0" err="1"/>
              <a:t>train_images.shape</a:t>
            </a:r>
            <a:r>
              <a:rPr lang="en-US" dirty="0"/>
              <a:t>[0]</a:t>
            </a:r>
          </a:p>
          <a:p>
            <a:r>
              <a:rPr lang="en-US" dirty="0" err="1"/>
              <a:t>numTest</a:t>
            </a:r>
            <a:r>
              <a:rPr lang="en-US" dirty="0"/>
              <a:t> = </a:t>
            </a:r>
            <a:r>
              <a:rPr lang="en-US" dirty="0" err="1"/>
              <a:t>test_images.shape</a:t>
            </a:r>
            <a:r>
              <a:rPr lang="en-US" dirty="0"/>
              <a:t>[0]</a:t>
            </a:r>
          </a:p>
          <a:p>
            <a:endParaRPr lang="en-US" dirty="0"/>
          </a:p>
          <a:p>
            <a:r>
              <a:rPr lang="en-US" dirty="0" err="1"/>
              <a:t>image_width</a:t>
            </a:r>
            <a:r>
              <a:rPr lang="en-US" dirty="0"/>
              <a:t> = </a:t>
            </a:r>
            <a:r>
              <a:rPr lang="en-US" dirty="0" err="1"/>
              <a:t>train_images.shape</a:t>
            </a:r>
            <a:r>
              <a:rPr lang="en-US" dirty="0"/>
              <a:t>[1]</a:t>
            </a:r>
          </a:p>
          <a:p>
            <a:r>
              <a:rPr lang="en-US" dirty="0" err="1"/>
              <a:t>image_height</a:t>
            </a:r>
            <a:r>
              <a:rPr lang="en-US" dirty="0"/>
              <a:t> = </a:t>
            </a:r>
            <a:r>
              <a:rPr lang="en-US" dirty="0" err="1"/>
              <a:t>train_images.shape</a:t>
            </a:r>
            <a:r>
              <a:rPr lang="en-US" dirty="0"/>
              <a:t>[2]</a:t>
            </a:r>
          </a:p>
          <a:p>
            <a:r>
              <a:rPr lang="en-US" dirty="0" err="1"/>
              <a:t>image_channels</a:t>
            </a:r>
            <a:r>
              <a:rPr lang="en-US" dirty="0"/>
              <a:t> = 1</a:t>
            </a:r>
          </a:p>
          <a:p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41326204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2b.  Pre-process the Data:  Reshape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688736" y="2423160"/>
            <a:ext cx="10503264" cy="3818985"/>
          </a:xfrm>
        </p:spPr>
        <p:txBody>
          <a:bodyPr>
            <a:normAutofit/>
          </a:bodyPr>
          <a:lstStyle/>
          <a:p>
            <a:r>
              <a:rPr lang="en-US" sz="2400" dirty="0" err="1"/>
              <a:t>train_images</a:t>
            </a:r>
            <a:r>
              <a:rPr lang="en-US" sz="2400" dirty="0"/>
              <a:t> = </a:t>
            </a:r>
            <a:r>
              <a:rPr lang="en-US" sz="2400" dirty="0" err="1"/>
              <a:t>train_images.reshape</a:t>
            </a:r>
            <a:r>
              <a:rPr lang="en-US" sz="2400" dirty="0"/>
              <a:t>((</a:t>
            </a:r>
            <a:r>
              <a:rPr lang="en-US" sz="2400" dirty="0" err="1"/>
              <a:t>numTrain</a:t>
            </a:r>
            <a:r>
              <a:rPr lang="en-US" sz="2400" dirty="0"/>
              <a:t>, </a:t>
            </a:r>
            <a:r>
              <a:rPr lang="en-US" sz="2400" dirty="0" err="1"/>
              <a:t>image_height</a:t>
            </a:r>
            <a:r>
              <a:rPr lang="en-US" sz="2400" dirty="0"/>
              <a:t>, </a:t>
            </a:r>
            <a:r>
              <a:rPr lang="en-US" sz="2400" dirty="0" err="1"/>
              <a:t>image_width</a:t>
            </a:r>
            <a:r>
              <a:rPr lang="en-US" sz="2400" dirty="0"/>
              <a:t>, </a:t>
            </a:r>
            <a:r>
              <a:rPr lang="en-US" sz="2400" dirty="0" err="1"/>
              <a:t>image_channels</a:t>
            </a:r>
            <a:r>
              <a:rPr lang="en-US" sz="2400" dirty="0"/>
              <a:t>))</a:t>
            </a:r>
          </a:p>
          <a:p>
            <a:r>
              <a:rPr lang="en-US" sz="2400" dirty="0" err="1"/>
              <a:t>train_images</a:t>
            </a:r>
            <a:r>
              <a:rPr lang="en-US" sz="2400" dirty="0"/>
              <a:t> = </a:t>
            </a:r>
            <a:r>
              <a:rPr lang="en-US" sz="2400" dirty="0" err="1"/>
              <a:t>train_images.astype</a:t>
            </a:r>
            <a:r>
              <a:rPr lang="en-US" sz="2400" dirty="0"/>
              <a:t>("float32") / 255 </a:t>
            </a:r>
          </a:p>
          <a:p>
            <a:endParaRPr lang="en-US" sz="2400" dirty="0"/>
          </a:p>
          <a:p>
            <a:r>
              <a:rPr lang="en-US" sz="2400" dirty="0" err="1"/>
              <a:t>test_images</a:t>
            </a:r>
            <a:r>
              <a:rPr lang="en-US" sz="2400" dirty="0"/>
              <a:t> = </a:t>
            </a:r>
            <a:r>
              <a:rPr lang="en-US" sz="2400" dirty="0" err="1"/>
              <a:t>test_images.reshape</a:t>
            </a:r>
            <a:r>
              <a:rPr lang="en-US" sz="2400" dirty="0"/>
              <a:t>((</a:t>
            </a:r>
            <a:r>
              <a:rPr lang="en-US" sz="2400" dirty="0" err="1"/>
              <a:t>numTest</a:t>
            </a:r>
            <a:r>
              <a:rPr lang="en-US" sz="2400" dirty="0"/>
              <a:t>, </a:t>
            </a:r>
            <a:r>
              <a:rPr lang="en-US" sz="2400" dirty="0" err="1"/>
              <a:t>image_height</a:t>
            </a:r>
            <a:r>
              <a:rPr lang="en-US" sz="2400" dirty="0"/>
              <a:t>, </a:t>
            </a:r>
            <a:r>
              <a:rPr lang="en-US" sz="2400" dirty="0" err="1"/>
              <a:t>image_width</a:t>
            </a:r>
            <a:r>
              <a:rPr lang="en-US" sz="2400" dirty="0"/>
              <a:t>, </a:t>
            </a:r>
            <a:r>
              <a:rPr lang="en-US" sz="2400" dirty="0" err="1"/>
              <a:t>image_channels</a:t>
            </a:r>
            <a:r>
              <a:rPr lang="en-US" sz="2400" dirty="0"/>
              <a:t>))</a:t>
            </a:r>
          </a:p>
          <a:p>
            <a:r>
              <a:rPr lang="en-US" sz="2400" dirty="0" err="1"/>
              <a:t>test_images</a:t>
            </a:r>
            <a:r>
              <a:rPr lang="en-US" sz="2400" dirty="0"/>
              <a:t> = </a:t>
            </a:r>
            <a:r>
              <a:rPr lang="en-US" sz="2400" dirty="0" err="1"/>
              <a:t>test_images.astype</a:t>
            </a:r>
            <a:r>
              <a:rPr lang="en-US" sz="2400" dirty="0"/>
              <a:t>("float32") / 255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46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F2D5-46B2-9888-2245-F0C2368E4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Design the Network model:  Part 1/4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1A9C8-3B17-8925-342B-18EADCFDE2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def </a:t>
            </a:r>
            <a:r>
              <a:rPr lang="en-US" sz="1600" dirty="0" err="1"/>
              <a:t>define_model</a:t>
            </a:r>
            <a:r>
              <a:rPr lang="en-US" sz="1600" dirty="0"/>
              <a:t>(</a:t>
            </a:r>
            <a:r>
              <a:rPr lang="en-US" sz="1600" dirty="0" err="1"/>
              <a:t>image_shape</a:t>
            </a:r>
            <a:r>
              <a:rPr lang="en-US" sz="1600" dirty="0"/>
              <a:t>):</a:t>
            </a:r>
          </a:p>
          <a:p>
            <a:r>
              <a:rPr lang="en-US" sz="1600" dirty="0"/>
              <a:t>    from </a:t>
            </a:r>
            <a:r>
              <a:rPr lang="en-US" sz="1600" dirty="0" err="1"/>
              <a:t>tensorflow</a:t>
            </a:r>
            <a:r>
              <a:rPr lang="en-US" sz="1600" dirty="0"/>
              <a:t> import </a:t>
            </a:r>
            <a:r>
              <a:rPr lang="en-US" sz="1600" dirty="0" err="1"/>
              <a:t>keras</a:t>
            </a:r>
            <a:r>
              <a:rPr lang="en-US" sz="1600" dirty="0"/>
              <a:t> </a:t>
            </a:r>
          </a:p>
          <a:p>
            <a:r>
              <a:rPr lang="en-US" sz="1600" dirty="0"/>
              <a:t>    from </a:t>
            </a:r>
            <a:r>
              <a:rPr lang="en-US" sz="1600" dirty="0" err="1"/>
              <a:t>tensorflow.keras</a:t>
            </a:r>
            <a:r>
              <a:rPr lang="en-US" sz="1600" dirty="0"/>
              <a:t> import layers</a:t>
            </a:r>
          </a:p>
          <a:p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err="1"/>
              <a:t>image_width</a:t>
            </a:r>
            <a:r>
              <a:rPr lang="en-US" sz="1600" dirty="0"/>
              <a:t> = </a:t>
            </a:r>
            <a:r>
              <a:rPr lang="en-US" sz="1600" dirty="0" err="1"/>
              <a:t>image_shape</a:t>
            </a:r>
            <a:r>
              <a:rPr lang="en-US" sz="1600" dirty="0"/>
              <a:t>[2]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image_height</a:t>
            </a:r>
            <a:r>
              <a:rPr lang="en-US" sz="1600" dirty="0"/>
              <a:t> = </a:t>
            </a:r>
            <a:r>
              <a:rPr lang="en-US" sz="1600" dirty="0" err="1"/>
              <a:t>image_shape</a:t>
            </a:r>
            <a:r>
              <a:rPr lang="en-US" sz="1600" dirty="0"/>
              <a:t>[1]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image_channels</a:t>
            </a:r>
            <a:r>
              <a:rPr lang="en-US" sz="1600" dirty="0"/>
              <a:t> = </a:t>
            </a:r>
            <a:r>
              <a:rPr lang="en-US" sz="1600" dirty="0" err="1"/>
              <a:t>image_shape</a:t>
            </a:r>
            <a:r>
              <a:rPr lang="en-US" sz="1600" dirty="0"/>
              <a:t>[3]</a:t>
            </a:r>
          </a:p>
          <a:p>
            <a:endParaRPr lang="en-US" sz="1600" dirty="0"/>
          </a:p>
          <a:p>
            <a:r>
              <a:rPr lang="en-US" sz="1600" dirty="0"/>
              <a:t>    #Define the input shape</a:t>
            </a:r>
          </a:p>
          <a:p>
            <a:r>
              <a:rPr lang="en-US" sz="1600" dirty="0"/>
              <a:t>    inputs = </a:t>
            </a:r>
            <a:r>
              <a:rPr lang="en-US" sz="1600" dirty="0" err="1"/>
              <a:t>keras.Input</a:t>
            </a:r>
            <a:r>
              <a:rPr lang="en-US" sz="1600" dirty="0"/>
              <a:t>(shape=(</a:t>
            </a:r>
            <a:r>
              <a:rPr lang="en-US" sz="1600" dirty="0" err="1"/>
              <a:t>image_height</a:t>
            </a:r>
            <a:r>
              <a:rPr lang="en-US" sz="1600" dirty="0"/>
              <a:t>, </a:t>
            </a:r>
            <a:r>
              <a:rPr lang="en-US" sz="1600" dirty="0" err="1"/>
              <a:t>image_width</a:t>
            </a:r>
            <a:r>
              <a:rPr lang="en-US" sz="1600" dirty="0"/>
              <a:t>, </a:t>
            </a:r>
            <a:r>
              <a:rPr lang="en-US" sz="1600" dirty="0" err="1"/>
              <a:t>image_channels</a:t>
            </a:r>
            <a:r>
              <a:rPr lang="en-US" sz="1600" dirty="0"/>
              <a:t>))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5480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F2D5-46B2-9888-2245-F0C2368E4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Design the Network model: Part 2/4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1A9C8-3B17-8925-342B-18EADCFDE2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    #Define the hidden layers to be applied to the inputs &amp; subsequent layers</a:t>
            </a:r>
          </a:p>
          <a:p>
            <a:r>
              <a:rPr lang="en-US" sz="1600" dirty="0"/>
              <a:t>    x = layers.Conv2D(filters=32, </a:t>
            </a:r>
            <a:r>
              <a:rPr lang="en-US" sz="1600" dirty="0" err="1"/>
              <a:t>kernel_size</a:t>
            </a:r>
            <a:r>
              <a:rPr lang="en-US" sz="1600" dirty="0"/>
              <a:t>=3, activation="</a:t>
            </a:r>
            <a:r>
              <a:rPr lang="en-US" sz="1600" dirty="0" err="1"/>
              <a:t>relu</a:t>
            </a:r>
            <a:r>
              <a:rPr lang="en-US" sz="1600" dirty="0"/>
              <a:t>")(inputs)</a:t>
            </a:r>
          </a:p>
          <a:p>
            <a:r>
              <a:rPr lang="en-US" sz="1600" dirty="0"/>
              <a:t>    x = layers.MaxPooling2D(</a:t>
            </a:r>
            <a:r>
              <a:rPr lang="en-US" sz="1600" dirty="0" err="1"/>
              <a:t>pool_size</a:t>
            </a:r>
            <a:r>
              <a:rPr lang="en-US" sz="1600" dirty="0"/>
              <a:t>=2)(x)</a:t>
            </a:r>
          </a:p>
          <a:p>
            <a:r>
              <a:rPr lang="en-US" sz="1600" dirty="0"/>
              <a:t>    x = layers.Conv2D(filters=64, </a:t>
            </a:r>
            <a:r>
              <a:rPr lang="en-US" sz="1600" dirty="0" err="1"/>
              <a:t>kernel_size</a:t>
            </a:r>
            <a:r>
              <a:rPr lang="en-US" sz="1600" dirty="0"/>
              <a:t>=3, activation="</a:t>
            </a:r>
            <a:r>
              <a:rPr lang="en-US" sz="1600" dirty="0" err="1"/>
              <a:t>relu</a:t>
            </a:r>
            <a:r>
              <a:rPr lang="en-US" sz="1600" dirty="0"/>
              <a:t>")(x)</a:t>
            </a:r>
          </a:p>
          <a:p>
            <a:r>
              <a:rPr lang="en-US" sz="1600" dirty="0"/>
              <a:t>    x = layers.MaxPooling2D(</a:t>
            </a:r>
            <a:r>
              <a:rPr lang="en-US" sz="1600" dirty="0" err="1"/>
              <a:t>pool_size</a:t>
            </a:r>
            <a:r>
              <a:rPr lang="en-US" sz="1600" dirty="0"/>
              <a:t>=2)(x)</a:t>
            </a:r>
          </a:p>
          <a:p>
            <a:r>
              <a:rPr lang="en-US" sz="1600" dirty="0"/>
              <a:t>    x = layers.Conv2D(filters=128, </a:t>
            </a:r>
            <a:r>
              <a:rPr lang="en-US" sz="1600" dirty="0" err="1"/>
              <a:t>kernel_size</a:t>
            </a:r>
            <a:r>
              <a:rPr lang="en-US" sz="1600" dirty="0"/>
              <a:t>=3, activation="</a:t>
            </a:r>
            <a:r>
              <a:rPr lang="en-US" sz="1600" dirty="0" err="1"/>
              <a:t>relu</a:t>
            </a:r>
            <a:r>
              <a:rPr lang="en-US" sz="1600" dirty="0"/>
              <a:t>")(x)</a:t>
            </a:r>
          </a:p>
          <a:p>
            <a:r>
              <a:rPr lang="en-US" sz="1600" dirty="0"/>
              <a:t>    x = </a:t>
            </a:r>
            <a:r>
              <a:rPr lang="en-US" sz="1600" dirty="0" err="1"/>
              <a:t>layers.Flatten</a:t>
            </a:r>
            <a:r>
              <a:rPr lang="en-US" sz="1600" dirty="0"/>
              <a:t>()(x)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5549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1" y="3846354"/>
            <a:ext cx="5151945" cy="30116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Trees:  How do they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Suppose we have </a:t>
            </a:r>
          </a:p>
          <a:p>
            <a:pPr lvl="1"/>
            <a:r>
              <a:rPr lang="en-US" sz="2000" dirty="0"/>
              <a:t>a group of people, each one with a tumor, and </a:t>
            </a:r>
          </a:p>
          <a:p>
            <a:pPr lvl="1"/>
            <a:r>
              <a:rPr lang="en-US" sz="2000" dirty="0"/>
              <a:t>two measurements (x, y) for each tumor.  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400" dirty="0"/>
              <a:t>Plotting the data, and coloring the points red for malignant tumors and blue for benign tumors, we might see a plot as follows:</a:t>
            </a:r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lded Corner 4"/>
          <p:cNvSpPr/>
          <p:nvPr/>
        </p:nvSpPr>
        <p:spPr>
          <a:xfrm rot="733063">
            <a:off x="7930548" y="4666377"/>
            <a:ext cx="2266893" cy="1371600"/>
          </a:xfrm>
          <a:prstGeom prst="foldedCorner">
            <a:avLst/>
          </a:prstGeom>
          <a:gradFill flip="none" rotWithShape="1">
            <a:gsLst>
              <a:gs pos="0">
                <a:srgbClr val="00CC99">
                  <a:tint val="66000"/>
                  <a:satMod val="160000"/>
                </a:srgbClr>
              </a:gs>
              <a:gs pos="27000">
                <a:srgbClr val="00CC99">
                  <a:tint val="44500"/>
                  <a:satMod val="160000"/>
                </a:srgbClr>
              </a:gs>
              <a:gs pos="100000">
                <a:srgbClr val="00CC99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Clearly, something happens near x = 3</a:t>
            </a:r>
          </a:p>
        </p:txBody>
      </p:sp>
    </p:spTree>
    <p:extLst>
      <p:ext uri="{BB962C8B-B14F-4D97-AF65-F5344CB8AC3E}">
        <p14:creationId xmlns:p14="http://schemas.microsoft.com/office/powerpoint/2010/main" val="356173523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F2D5-46B2-9888-2245-F0C2368E4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Design the Network model: Part 3/4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1A9C8-3B17-8925-342B-18EADCFDE2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endParaRPr lang="en-US" sz="1600" dirty="0"/>
          </a:p>
          <a:p>
            <a:r>
              <a:rPr lang="en-US" sz="1600" dirty="0"/>
              <a:t>    #Define the output layer</a:t>
            </a:r>
          </a:p>
          <a:p>
            <a:r>
              <a:rPr lang="en-US" sz="1600" dirty="0"/>
              <a:t>    outputs = </a:t>
            </a:r>
            <a:r>
              <a:rPr lang="en-US" sz="1600" dirty="0" err="1"/>
              <a:t>layers.Dense</a:t>
            </a:r>
            <a:r>
              <a:rPr lang="en-US" sz="1600" dirty="0"/>
              <a:t>(10, activation="</a:t>
            </a:r>
            <a:r>
              <a:rPr lang="en-US" sz="1600" dirty="0" err="1"/>
              <a:t>softmax</a:t>
            </a:r>
            <a:r>
              <a:rPr lang="en-US" sz="1600" dirty="0"/>
              <a:t>")(x)</a:t>
            </a:r>
          </a:p>
          <a:p>
            <a:r>
              <a:rPr lang="en-US" sz="1600" dirty="0"/>
              <a:t>    model = </a:t>
            </a:r>
            <a:r>
              <a:rPr lang="en-US" sz="1600" dirty="0" err="1"/>
              <a:t>keras.Model</a:t>
            </a:r>
            <a:r>
              <a:rPr lang="en-US" sz="1600" dirty="0"/>
              <a:t>(inputs=inputs, outputs=outputs)</a:t>
            </a:r>
          </a:p>
          <a:p>
            <a:r>
              <a:rPr lang="en-US" sz="1600" dirty="0"/>
              <a:t>    </a:t>
            </a:r>
          </a:p>
          <a:p>
            <a:r>
              <a:rPr lang="en-US" sz="1600" dirty="0"/>
              <a:t>   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model.compile</a:t>
            </a:r>
            <a:r>
              <a:rPr lang="en-US" sz="1600" dirty="0"/>
              <a:t>(optimizer="</a:t>
            </a:r>
            <a:r>
              <a:rPr lang="en-US" sz="1600" dirty="0" err="1"/>
              <a:t>rmsprop</a:t>
            </a:r>
            <a:r>
              <a:rPr lang="en-US" sz="1600" dirty="0"/>
              <a:t>",</a:t>
            </a:r>
          </a:p>
          <a:p>
            <a:r>
              <a:rPr lang="en-US" sz="1600" dirty="0"/>
              <a:t>              loss="</a:t>
            </a:r>
            <a:r>
              <a:rPr lang="en-US" sz="1600" dirty="0" err="1"/>
              <a:t>sparse_categorical_crossentropy</a:t>
            </a:r>
            <a:r>
              <a:rPr lang="en-US" sz="1600" dirty="0"/>
              <a:t>",</a:t>
            </a:r>
          </a:p>
          <a:p>
            <a:r>
              <a:rPr lang="en-US" sz="1600" dirty="0"/>
              <a:t>              metrics=["accuracy"])</a:t>
            </a:r>
          </a:p>
          <a:p>
            <a:endParaRPr lang="en-US" sz="1600" dirty="0"/>
          </a:p>
          <a:p>
            <a:r>
              <a:rPr lang="en-US" sz="1600" dirty="0"/>
              <a:t>    </a:t>
            </a:r>
          </a:p>
          <a:p>
            <a:r>
              <a:rPr lang="en-US" sz="1600" dirty="0"/>
              <a:t>    return(model)</a:t>
            </a:r>
          </a:p>
        </p:txBody>
      </p:sp>
    </p:spTree>
    <p:extLst>
      <p:ext uri="{BB962C8B-B14F-4D97-AF65-F5344CB8AC3E}">
        <p14:creationId xmlns:p14="http://schemas.microsoft.com/office/powerpoint/2010/main" val="80235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101FF-3B52-381C-DF19-BDE86C70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Design the Network model: Part 4/4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0B642-6877-2D01-5FA3-E7CF5D59DD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2400" dirty="0"/>
          </a:p>
          <a:p>
            <a:r>
              <a:rPr lang="en-US" sz="2400" dirty="0" err="1"/>
              <a:t>image_shape</a:t>
            </a:r>
            <a:r>
              <a:rPr lang="en-US" sz="2400" dirty="0"/>
              <a:t> = </a:t>
            </a:r>
            <a:r>
              <a:rPr lang="en-US" sz="2400" dirty="0" err="1"/>
              <a:t>train_images.shape</a:t>
            </a:r>
            <a:endParaRPr lang="en-US" sz="2400" dirty="0"/>
          </a:p>
          <a:p>
            <a:r>
              <a:rPr lang="en-US" sz="2400" dirty="0"/>
              <a:t>model = </a:t>
            </a:r>
            <a:r>
              <a:rPr lang="en-US" sz="2400" dirty="0" err="1"/>
              <a:t>define_model</a:t>
            </a:r>
            <a:r>
              <a:rPr lang="en-US" sz="2400" dirty="0"/>
              <a:t>(</a:t>
            </a:r>
            <a:r>
              <a:rPr lang="en-US" sz="2400" dirty="0" err="1"/>
              <a:t>image_shape</a:t>
            </a:r>
            <a:r>
              <a:rPr lang="en-US" sz="24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6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 Train the 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num_epochs</a:t>
            </a:r>
            <a:r>
              <a:rPr lang="en-US" dirty="0"/>
              <a:t> = 5</a:t>
            </a:r>
          </a:p>
          <a:p>
            <a:r>
              <a:rPr lang="en-US" dirty="0" err="1"/>
              <a:t>batch_size</a:t>
            </a:r>
            <a:r>
              <a:rPr lang="en-US" dirty="0"/>
              <a:t> = 64</a:t>
            </a:r>
          </a:p>
          <a:p>
            <a:endParaRPr lang="en-US" dirty="0"/>
          </a:p>
          <a:p>
            <a:r>
              <a:rPr lang="en-US" dirty="0" err="1"/>
              <a:t>model.fit</a:t>
            </a:r>
            <a:r>
              <a:rPr lang="en-US" dirty="0"/>
              <a:t>(</a:t>
            </a:r>
            <a:r>
              <a:rPr lang="en-US" dirty="0" err="1"/>
              <a:t>train_images</a:t>
            </a:r>
            <a:r>
              <a:rPr lang="en-US" dirty="0"/>
              <a:t>, </a:t>
            </a:r>
            <a:r>
              <a:rPr lang="en-US" dirty="0" err="1"/>
              <a:t>train_labels</a:t>
            </a:r>
            <a:r>
              <a:rPr lang="en-US" dirty="0"/>
              <a:t>, epochs=</a:t>
            </a:r>
            <a:r>
              <a:rPr lang="en-US" dirty="0" err="1"/>
              <a:t>num_epochs</a:t>
            </a:r>
            <a:r>
              <a:rPr lang="en-US" dirty="0"/>
              <a:t>, </a:t>
            </a:r>
            <a:r>
              <a:rPr lang="en-US" dirty="0" err="1"/>
              <a:t>batch_size</a:t>
            </a:r>
            <a:r>
              <a:rPr lang="en-US" dirty="0"/>
              <a:t>=</a:t>
            </a:r>
            <a:r>
              <a:rPr lang="en-US" dirty="0" err="1"/>
              <a:t>batch_size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9287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 Apply Model to Test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688736" y="2423160"/>
            <a:ext cx="9985103" cy="381898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err="1"/>
              <a:t>test_loss</a:t>
            </a:r>
            <a:r>
              <a:rPr lang="en-US" dirty="0"/>
              <a:t>, </a:t>
            </a:r>
            <a:r>
              <a:rPr lang="en-US" dirty="0" err="1"/>
              <a:t>test_acc</a:t>
            </a:r>
            <a:r>
              <a:rPr lang="en-US" dirty="0"/>
              <a:t> = </a:t>
            </a:r>
            <a:r>
              <a:rPr lang="en-US" dirty="0" err="1"/>
              <a:t>model.evaluate</a:t>
            </a:r>
            <a:r>
              <a:rPr lang="en-US" dirty="0"/>
              <a:t>(</a:t>
            </a:r>
            <a:r>
              <a:rPr lang="en-US" dirty="0" err="1"/>
              <a:t>test_images</a:t>
            </a:r>
            <a:r>
              <a:rPr lang="en-US" dirty="0"/>
              <a:t>, </a:t>
            </a:r>
            <a:r>
              <a:rPr lang="en-US" dirty="0" err="1"/>
              <a:t>test_labels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A682-E245-711F-D044-F783C3E14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the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0446A-D222-4C10-26C3-3D979436A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88736" y="2423160"/>
            <a:ext cx="9477103" cy="3818985"/>
          </a:xfrm>
        </p:spPr>
        <p:txBody>
          <a:bodyPr/>
          <a:lstStyle/>
          <a:p>
            <a:r>
              <a:rPr lang="en-US" dirty="0"/>
              <a:t>print(</a:t>
            </a:r>
            <a:r>
              <a:rPr lang="en-US" dirty="0" err="1"/>
              <a:t>f"Test</a:t>
            </a:r>
            <a:r>
              <a:rPr lang="en-US" dirty="0"/>
              <a:t> accuracy: {test_acc:.3f}")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2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Activity:  CNN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Make sure that you can run the CNN code: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2305594" y="2865438"/>
            <a:ext cx="7676606" cy="63976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Python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2305594" y="3505200"/>
            <a:ext cx="7676606" cy="6858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05_CNN.ipynb</a:t>
            </a:r>
          </a:p>
        </p:txBody>
      </p:sp>
    </p:spTree>
    <p:extLst>
      <p:ext uri="{BB962C8B-B14F-4D97-AF65-F5344CB8AC3E}">
        <p14:creationId xmlns:p14="http://schemas.microsoft.com/office/powerpoint/2010/main" val="28394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598477" y="4076695"/>
            <a:ext cx="261815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Resulting decision tree: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Trees:  How do they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1" y="1143000"/>
            <a:ext cx="5151945" cy="3011646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 rot="358587">
            <a:off x="7402866" y="4156673"/>
            <a:ext cx="4431501" cy="1742630"/>
          </a:xfrm>
          <a:prstGeom prst="foldedCorner">
            <a:avLst/>
          </a:prstGeom>
          <a:gradFill flip="none" rotWithShape="1">
            <a:gsLst>
              <a:gs pos="0">
                <a:srgbClr val="00CC99">
                  <a:tint val="66000"/>
                  <a:satMod val="160000"/>
                </a:srgbClr>
              </a:gs>
              <a:gs pos="27000">
                <a:srgbClr val="00CC99">
                  <a:tint val="44500"/>
                  <a:satMod val="160000"/>
                </a:srgbClr>
              </a:gs>
              <a:gs pos="100000">
                <a:srgbClr val="00CC99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Unfortunately, it is not always this easy, especially if we have much more complex data.  </a:t>
            </a:r>
            <a:b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More layers of questions can be added with more attributes.</a:t>
            </a:r>
          </a:p>
          <a:p>
            <a:pPr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4796590" y="1528012"/>
            <a:ext cx="4011" cy="228198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3146706" y="4730312"/>
            <a:ext cx="2572360" cy="1441889"/>
            <a:chOff x="1622706" y="4438788"/>
            <a:chExt cx="2572360" cy="1441889"/>
          </a:xfrm>
        </p:grpSpPr>
        <p:sp>
          <p:nvSpPr>
            <p:cNvPr id="18" name="TextBox 17"/>
            <p:cNvSpPr txBox="1"/>
            <p:nvPr/>
          </p:nvSpPr>
          <p:spPr>
            <a:xfrm>
              <a:off x="2743200" y="4438788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 &lt; 3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>
              <a:off x="2258075" y="4830428"/>
              <a:ext cx="782958" cy="705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24" idx="2"/>
            </p:cNvCxnSpPr>
            <p:nvPr/>
          </p:nvCxnSpPr>
          <p:spPr>
            <a:xfrm>
              <a:off x="3083932" y="4830428"/>
              <a:ext cx="659371" cy="6809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182149" y="4901745"/>
              <a:ext cx="485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352800" y="4901745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622706" y="5511345"/>
              <a:ext cx="1136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Malignant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733448" y="4461096"/>
              <a:ext cx="700967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64389" y="5486400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Benign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7132772" y="1905001"/>
            <a:ext cx="38657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With very few errors, we can use x=3 as our “decision” to categorize the tumor as malignant vs. benign</a:t>
            </a:r>
          </a:p>
        </p:txBody>
      </p:sp>
    </p:spTree>
    <p:extLst>
      <p:ext uri="{BB962C8B-B14F-4D97-AF65-F5344CB8AC3E}">
        <p14:creationId xmlns:p14="http://schemas.microsoft.com/office/powerpoint/2010/main" val="3519757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 What should you do this weekend?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419600" y="-155525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>
                <a:latin typeface="Arial" panose="020B0604020202020204" pitchFamily="34" charset="0"/>
              </a:rPr>
            </a:br>
            <a:endParaRPr lang="en-US" altLang="en-US">
              <a:latin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431869" y="1752600"/>
          <a:ext cx="7328262" cy="43484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79302">
                  <a:extLst>
                    <a:ext uri="{9D8B030D-6E8A-4147-A177-3AD203B41FA5}">
                      <a16:colId xmlns:a16="http://schemas.microsoft.com/office/drawing/2014/main" val="4102394626"/>
                    </a:ext>
                  </a:extLst>
                </a:gridCol>
                <a:gridCol w="1826474">
                  <a:extLst>
                    <a:ext uri="{9D8B030D-6E8A-4147-A177-3AD203B41FA5}">
                      <a16:colId xmlns:a16="http://schemas.microsoft.com/office/drawing/2014/main" val="850677469"/>
                    </a:ext>
                  </a:extLst>
                </a:gridCol>
                <a:gridCol w="1435087">
                  <a:extLst>
                    <a:ext uri="{9D8B030D-6E8A-4147-A177-3AD203B41FA5}">
                      <a16:colId xmlns:a16="http://schemas.microsoft.com/office/drawing/2014/main" val="1498749971"/>
                    </a:ext>
                  </a:extLst>
                </a:gridCol>
                <a:gridCol w="2087399">
                  <a:extLst>
                    <a:ext uri="{9D8B030D-6E8A-4147-A177-3AD203B41FA5}">
                      <a16:colId xmlns:a16="http://schemas.microsoft.com/office/drawing/2014/main" val="16300197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Weather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Parents Visiting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Have extra cash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Weekend Activity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11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Cinema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381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Tennis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729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Windy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Cinema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096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Cinema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446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Stay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64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Cinema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482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Windy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Cinema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81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Windy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Shopping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82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Windy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Cinema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30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Tennis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737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4583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this weekend?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78303" y="2133600"/>
            <a:ext cx="99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Weather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34257" y="2875308"/>
            <a:ext cx="105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3271" y="2854847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44377" y="2861718"/>
            <a:ext cx="7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Sunny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12818" y="3886200"/>
            <a:ext cx="162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Parents Visiting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00688" y="3886200"/>
            <a:ext cx="162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Parents Visiting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51099" y="3886200"/>
            <a:ext cx="162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Parents Visiting</a:t>
            </a:r>
          </a:p>
        </p:txBody>
      </p:sp>
      <p:cxnSp>
        <p:nvCxnSpPr>
          <p:cNvPr id="12" name="Straight Arrow Connector 11"/>
          <p:cNvCxnSpPr>
            <a:endCxn id="9" idx="0"/>
          </p:cNvCxnSpPr>
          <p:nvPr/>
        </p:nvCxnSpPr>
        <p:spPr>
          <a:xfrm flipH="1">
            <a:off x="3114950" y="2502932"/>
            <a:ext cx="2218321" cy="1383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3" idx="2"/>
            <a:endCxn id="44" idx="0"/>
          </p:cNvCxnSpPr>
          <p:nvPr/>
        </p:nvCxnSpPr>
        <p:spPr>
          <a:xfrm flipH="1">
            <a:off x="5593719" y="2502932"/>
            <a:ext cx="10849" cy="139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0" idx="0"/>
          </p:cNvCxnSpPr>
          <p:nvPr/>
        </p:nvCxnSpPr>
        <p:spPr>
          <a:xfrm>
            <a:off x="5875868" y="2502932"/>
            <a:ext cx="3289493" cy="1383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81341" y="4499219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21605" y="4499219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01000" y="4499219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404079" y="4499219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92060" y="4499219"/>
            <a:ext cx="58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741459" y="4487418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58191" y="520371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Cinema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27425" y="5181600"/>
            <a:ext cx="77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Tennis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12253" y="520371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Cinema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73741" y="519969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Cash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25126" y="6021756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877092" y="6028287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Cinema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907331" y="5199357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Cinema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473325" y="5199697"/>
            <a:ext cx="807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Stay In</a:t>
            </a:r>
          </a:p>
        </p:txBody>
      </p:sp>
      <p:cxnSp>
        <p:nvCxnSpPr>
          <p:cNvPr id="39" name="Straight Arrow Connector 38"/>
          <p:cNvCxnSpPr>
            <a:endCxn id="29" idx="0"/>
          </p:cNvCxnSpPr>
          <p:nvPr/>
        </p:nvCxnSpPr>
        <p:spPr>
          <a:xfrm flipH="1">
            <a:off x="2004788" y="4255533"/>
            <a:ext cx="1072399" cy="948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8" idx="2"/>
          </p:cNvCxnSpPr>
          <p:nvPr/>
        </p:nvCxnSpPr>
        <p:spPr>
          <a:xfrm flipH="1">
            <a:off x="4731497" y="4255532"/>
            <a:ext cx="795583" cy="863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>
            <a:off x="8337600" y="4296353"/>
            <a:ext cx="811433" cy="943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9" idx="2"/>
            <a:endCxn id="30" idx="0"/>
          </p:cNvCxnSpPr>
          <p:nvPr/>
        </p:nvCxnSpPr>
        <p:spPr>
          <a:xfrm>
            <a:off x="3114950" y="4255532"/>
            <a:ext cx="501525" cy="926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9372601" y="4300014"/>
            <a:ext cx="632675" cy="926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5729964" y="4300014"/>
            <a:ext cx="973323" cy="81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850308" y="5513451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cxnSp>
        <p:nvCxnSpPr>
          <p:cNvPr id="60" name="Straight Arrow Connector 59"/>
          <p:cNvCxnSpPr>
            <a:cxnSpLocks/>
            <a:stCxn id="46" idx="2"/>
          </p:cNvCxnSpPr>
          <p:nvPr/>
        </p:nvCxnSpPr>
        <p:spPr>
          <a:xfrm flipH="1">
            <a:off x="6017977" y="5568689"/>
            <a:ext cx="715123" cy="459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067914" y="5530843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65" name="Straight Arrow Connector 64"/>
          <p:cNvCxnSpPr>
            <a:endCxn id="35" idx="0"/>
          </p:cNvCxnSpPr>
          <p:nvPr/>
        </p:nvCxnSpPr>
        <p:spPr>
          <a:xfrm>
            <a:off x="6869642" y="5567125"/>
            <a:ext cx="454047" cy="461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078302" y="2133600"/>
            <a:ext cx="1052532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331769" y="3886200"/>
            <a:ext cx="1704272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741583" y="3894207"/>
            <a:ext cx="1704272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8351098" y="3923368"/>
            <a:ext cx="1704272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248400" y="5199357"/>
            <a:ext cx="96940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olded Corner 47"/>
          <p:cNvSpPr/>
          <p:nvPr/>
        </p:nvSpPr>
        <p:spPr>
          <a:xfrm rot="733063">
            <a:off x="8122317" y="1453736"/>
            <a:ext cx="2103120" cy="1371600"/>
          </a:xfrm>
          <a:prstGeom prst="foldedCorner">
            <a:avLst/>
          </a:prstGeom>
          <a:gradFill flip="none" rotWithShape="1">
            <a:gsLst>
              <a:gs pos="0">
                <a:srgbClr val="00CC99">
                  <a:tint val="66000"/>
                  <a:satMod val="160000"/>
                </a:srgbClr>
              </a:gs>
              <a:gs pos="27000">
                <a:srgbClr val="00CC99">
                  <a:tint val="44500"/>
                  <a:satMod val="160000"/>
                </a:srgbClr>
              </a:gs>
              <a:gs pos="100000">
                <a:srgbClr val="00CC99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Can the tree be more efficient?</a:t>
            </a:r>
            <a:r>
              <a:rPr lang="en-US" dirty="0">
                <a:latin typeface="Comic Sans MS" panose="030F0702030302020204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4890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this weekend?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17977" y="3271865"/>
            <a:ext cx="99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Weather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13407" y="3831593"/>
            <a:ext cx="105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83054" y="3831593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7309" y="3831593"/>
            <a:ext cx="7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Sunny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88918" y="1983124"/>
            <a:ext cx="162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Parents Visiting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606568" y="2374765"/>
            <a:ext cx="1727432" cy="97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1" idx="2"/>
          </p:cNvCxnSpPr>
          <p:nvPr/>
        </p:nvCxnSpPr>
        <p:spPr>
          <a:xfrm>
            <a:off x="6547427" y="3628492"/>
            <a:ext cx="48561" cy="807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870049" y="2374764"/>
            <a:ext cx="541310" cy="75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89045" y="2592185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96000" y="25146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81552" y="327100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Cinema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23104" y="4495800"/>
            <a:ext cx="77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Tennis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40481" y="449641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Cash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25126" y="544916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877092" y="5455692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Cinema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644759" y="4495800"/>
            <a:ext cx="807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Stay In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5236145" y="3663505"/>
            <a:ext cx="1261451" cy="881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706639" y="3657600"/>
            <a:ext cx="1228994" cy="778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850308" y="4940856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5870050" y="4919704"/>
            <a:ext cx="584141" cy="578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067914" y="4958248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65" name="Straight Arrow Connector 64"/>
          <p:cNvCxnSpPr>
            <a:endCxn id="35" idx="0"/>
          </p:cNvCxnSpPr>
          <p:nvPr/>
        </p:nvCxnSpPr>
        <p:spPr>
          <a:xfrm>
            <a:off x="6735422" y="4876800"/>
            <a:ext cx="588266" cy="578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725281" y="2005432"/>
            <a:ext cx="1704272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695290" y="3259160"/>
            <a:ext cx="1704272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096000" y="4512619"/>
            <a:ext cx="1082598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olded Corner 35"/>
          <p:cNvSpPr/>
          <p:nvPr/>
        </p:nvSpPr>
        <p:spPr>
          <a:xfrm rot="220778">
            <a:off x="1313370" y="4689719"/>
            <a:ext cx="3055515" cy="1371600"/>
          </a:xfrm>
          <a:prstGeom prst="foldedCorner">
            <a:avLst/>
          </a:prstGeom>
          <a:gradFill flip="none" rotWithShape="1">
            <a:gsLst>
              <a:gs pos="0">
                <a:srgbClr val="00CC99">
                  <a:tint val="66000"/>
                  <a:satMod val="160000"/>
                </a:srgbClr>
              </a:gs>
              <a:gs pos="27000">
                <a:srgbClr val="00CC99">
                  <a:tint val="44500"/>
                  <a:satMod val="160000"/>
                </a:srgbClr>
              </a:gs>
              <a:gs pos="100000">
                <a:srgbClr val="00CC99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Also with complex data, it is possible that not all features are needed in the Decision Tree.</a:t>
            </a:r>
          </a:p>
          <a:p>
            <a:pPr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454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many existing Decision Tree algorithms.</a:t>
            </a:r>
          </a:p>
          <a:p>
            <a:endParaRPr lang="en-US" dirty="0"/>
          </a:p>
          <a:p>
            <a:r>
              <a:rPr lang="en-US" dirty="0"/>
              <a:t>If written correctly, the algorithm will determine the best question/test for the tree.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lded Corner 4"/>
          <p:cNvSpPr/>
          <p:nvPr/>
        </p:nvSpPr>
        <p:spPr>
          <a:xfrm rot="468321">
            <a:off x="7419807" y="3850069"/>
            <a:ext cx="2823445" cy="1828800"/>
          </a:xfrm>
          <a:prstGeom prst="foldedCorner">
            <a:avLst/>
          </a:prstGeom>
          <a:gradFill flip="none" rotWithShape="1">
            <a:gsLst>
              <a:gs pos="0">
                <a:srgbClr val="00CC99">
                  <a:tint val="66000"/>
                  <a:satMod val="160000"/>
                </a:srgbClr>
              </a:gs>
              <a:gs pos="27000">
                <a:srgbClr val="00CC99">
                  <a:tint val="44500"/>
                  <a:satMod val="160000"/>
                </a:srgbClr>
              </a:gs>
              <a:gs pos="100000">
                <a:srgbClr val="00CC99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How do we know how accurate our decision tree is?</a:t>
            </a:r>
          </a:p>
        </p:txBody>
      </p:sp>
    </p:spTree>
    <p:extLst>
      <p:ext uri="{BB962C8B-B14F-4D97-AF65-F5344CB8AC3E}">
        <p14:creationId xmlns:p14="http://schemas.microsoft.com/office/powerpoint/2010/main" val="1528346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 of Machine Learning</a:t>
            </a:r>
          </a:p>
          <a:p>
            <a:r>
              <a:rPr lang="en-US" dirty="0"/>
              <a:t>Decision Trees</a:t>
            </a:r>
          </a:p>
          <a:p>
            <a:r>
              <a:rPr lang="en-US" dirty="0"/>
              <a:t>Random Forest</a:t>
            </a:r>
          </a:p>
          <a:p>
            <a:pPr marL="0" indent="0">
              <a:buNone/>
            </a:pPr>
            <a:r>
              <a:rPr lang="en-US" dirty="0"/>
              <a:t>	&gt;&gt; Break &lt;&lt;</a:t>
            </a:r>
          </a:p>
          <a:p>
            <a:r>
              <a:rPr lang="en-US" dirty="0"/>
              <a:t>Overview of Neural Networks</a:t>
            </a:r>
          </a:p>
          <a:p>
            <a:r>
              <a:rPr lang="en-US" dirty="0" err="1"/>
              <a:t>Tensorflow</a:t>
            </a:r>
            <a:r>
              <a:rPr lang="en-US" dirty="0"/>
              <a:t>/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 err="1"/>
              <a:t>PyTorch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&gt;&gt; Break &lt;&lt;</a:t>
            </a:r>
          </a:p>
          <a:p>
            <a:r>
              <a:rPr lang="en-US" dirty="0"/>
              <a:t>Overview of Parallelizing Deep Learning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68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confusion matrix is often used to show how well the model matched the actual classifications.</a:t>
            </a:r>
          </a:p>
          <a:p>
            <a:pPr lvl="1"/>
            <a:r>
              <a:rPr lang="en-US" dirty="0"/>
              <a:t>The matrix is not confusing – it simply illustrates how “confused” the model is!</a:t>
            </a:r>
          </a:p>
          <a:p>
            <a:r>
              <a:rPr lang="en-US" dirty="0"/>
              <a:t>It is generated based on test data.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388369" y="4023360"/>
          <a:ext cx="7415265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5687">
                  <a:extLst>
                    <a:ext uri="{9D8B030D-6E8A-4147-A177-3AD203B41FA5}">
                      <a16:colId xmlns:a16="http://schemas.microsoft.com/office/drawing/2014/main" val="459744621"/>
                    </a:ext>
                  </a:extLst>
                </a:gridCol>
                <a:gridCol w="1210458">
                  <a:extLst>
                    <a:ext uri="{9D8B030D-6E8A-4147-A177-3AD203B41FA5}">
                      <a16:colId xmlns:a16="http://schemas.microsoft.com/office/drawing/2014/main" val="247840201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33048645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629616997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629450326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352971002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Predicted Classification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54680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Cinema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Stay</a:t>
                      </a:r>
                      <a:r>
                        <a:rPr lang="en-US" baseline="0" dirty="0"/>
                        <a:t> 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Tennis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774980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b="1" dirty="0"/>
                        <a:t>Actual</a:t>
                      </a:r>
                      <a:r>
                        <a:rPr lang="en-US" b="1" baseline="0" dirty="0"/>
                        <a:t> Classification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Cinema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8485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3028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Stay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5500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Tennis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448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8908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a Decision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6D66A-3652-477F-8D76-FFE9D1B21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4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For our first example, we will be using a set of measurements taken on various red wines.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data set is from </a:t>
            </a:r>
          </a:p>
          <a:p>
            <a:pPr marL="274320" lvl="1" indent="0">
              <a:buNone/>
            </a:pPr>
            <a:r>
              <a:rPr lang="en-US" dirty="0"/>
              <a:t>P. Cortez, A. </a:t>
            </a:r>
            <a:r>
              <a:rPr lang="en-US" dirty="0" err="1"/>
              <a:t>Cerdeira</a:t>
            </a:r>
            <a:r>
              <a:rPr lang="en-US" dirty="0"/>
              <a:t>, F. Almeida, T. Matos and J. Reis. </a:t>
            </a:r>
            <a:br>
              <a:rPr lang="en-US" dirty="0"/>
            </a:br>
            <a:r>
              <a:rPr lang="en-US" dirty="0"/>
              <a:t>Modeling wine preferences by data mining from physicochemical properties. In Decision Support Systems, Elsevier, 47(4):547-553, 2009.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data are located at </a:t>
            </a:r>
          </a:p>
          <a:p>
            <a:pPr marL="274320" lvl="1" indent="0">
              <a:buNone/>
            </a:pPr>
            <a:r>
              <a:rPr lang="en-US" dirty="0">
                <a:hlinkClick r:id="rId2"/>
              </a:rPr>
              <a:t>https://archive.ics.uci.edu/ml/machine-learning-databases/wine-quality/winequality-red.csv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There are 12 measurements, taken on 1599 different red wines.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408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Summary</a:t>
            </a:r>
          </a:p>
        </p:txBody>
      </p:sp>
      <p:sp>
        <p:nvSpPr>
          <p:cNvPr id="4" name="Rectangle 3"/>
          <p:cNvSpPr/>
          <p:nvPr/>
        </p:nvSpPr>
        <p:spPr>
          <a:xfrm>
            <a:off x="2514600" y="1676401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Data columns (total 12 columns):</a:t>
            </a:r>
          </a:p>
          <a:p>
            <a:r>
              <a:rPr lang="en-US" dirty="0"/>
              <a:t>fixed acidity	1599 non-null float64</a:t>
            </a:r>
          </a:p>
          <a:p>
            <a:r>
              <a:rPr lang="en-US" dirty="0"/>
              <a:t>volatile acidity      	1599 non-null float64</a:t>
            </a:r>
          </a:p>
          <a:p>
            <a:r>
              <a:rPr lang="en-US" dirty="0"/>
              <a:t>citric acid            	1599 non-null float64</a:t>
            </a:r>
          </a:p>
          <a:p>
            <a:r>
              <a:rPr lang="en-US" dirty="0"/>
              <a:t>residual sugar      	1599 non-null float64</a:t>
            </a:r>
          </a:p>
          <a:p>
            <a:r>
              <a:rPr lang="en-US" dirty="0"/>
              <a:t>chlorides            	1599 non-null float64</a:t>
            </a:r>
          </a:p>
          <a:p>
            <a:r>
              <a:rPr lang="en-US" dirty="0"/>
              <a:t>free sulfur dioxide     1599 non-null float64</a:t>
            </a:r>
          </a:p>
          <a:p>
            <a:r>
              <a:rPr lang="en-US" dirty="0"/>
              <a:t>total sulfur dioxide    1599 non-null float64</a:t>
            </a:r>
          </a:p>
          <a:p>
            <a:r>
              <a:rPr lang="en-US" dirty="0"/>
              <a:t>density               	1599 non-null float64</a:t>
            </a:r>
          </a:p>
          <a:p>
            <a:r>
              <a:rPr lang="en-US" dirty="0"/>
              <a:t>pH                      	1599 non-null float64</a:t>
            </a:r>
          </a:p>
          <a:p>
            <a:r>
              <a:rPr lang="en-US" dirty="0" err="1"/>
              <a:t>sulphates</a:t>
            </a:r>
            <a:r>
              <a:rPr lang="en-US" dirty="0"/>
              <a:t>           	1599 non-null float64</a:t>
            </a:r>
          </a:p>
          <a:p>
            <a:r>
              <a:rPr lang="en-US" dirty="0"/>
              <a:t>alcohol                	1599 non-null float64</a:t>
            </a:r>
          </a:p>
          <a:p>
            <a:r>
              <a:rPr lang="en-US" dirty="0"/>
              <a:t>quality                	1599 non-null int64</a:t>
            </a:r>
          </a:p>
          <a:p>
            <a:endParaRPr lang="en-US" dirty="0"/>
          </a:p>
          <a:p>
            <a:r>
              <a:rPr lang="en-US" dirty="0" err="1"/>
              <a:t>dtypes</a:t>
            </a:r>
            <a:r>
              <a:rPr lang="en-US" dirty="0"/>
              <a:t>: float64(11), int64(1)</a:t>
            </a:r>
          </a:p>
          <a:p>
            <a:r>
              <a:rPr lang="en-US" dirty="0"/>
              <a:t>memory usage: 150.0 KB</a:t>
            </a:r>
          </a:p>
        </p:txBody>
      </p:sp>
      <p:sp>
        <p:nvSpPr>
          <p:cNvPr id="5" name="Folded Corner 4"/>
          <p:cNvSpPr/>
          <p:nvPr/>
        </p:nvSpPr>
        <p:spPr>
          <a:xfrm rot="733063">
            <a:off x="7400538" y="4201365"/>
            <a:ext cx="2823445" cy="1828800"/>
          </a:xfrm>
          <a:prstGeom prst="foldedCorner">
            <a:avLst/>
          </a:prstGeom>
          <a:gradFill flip="none" rotWithShape="1">
            <a:gsLst>
              <a:gs pos="0">
                <a:srgbClr val="00CC99">
                  <a:tint val="66000"/>
                  <a:satMod val="160000"/>
                </a:srgbClr>
              </a:gs>
              <a:gs pos="27000">
                <a:srgbClr val="00CC99">
                  <a:tint val="44500"/>
                  <a:satMod val="160000"/>
                </a:srgbClr>
              </a:gs>
              <a:gs pos="100000">
                <a:srgbClr val="00CC99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Question:  Can we predict the quality of the wine from the attributes?</a:t>
            </a:r>
          </a:p>
        </p:txBody>
      </p:sp>
    </p:spTree>
    <p:extLst>
      <p:ext uri="{BB962C8B-B14F-4D97-AF65-F5344CB8AC3E}">
        <p14:creationId xmlns:p14="http://schemas.microsoft.com/office/powerpoint/2010/main" val="3494015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Coding Decision Trees:  General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Load the decision tree packages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Read in the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the target feature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Divide the data into a training set and a test set.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Fit the decision tree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the model to the test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Display the 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1520536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CBFF8-6F6B-5E8C-A059-FC1854927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Load Decision Tree Package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93D84-B11F-96B1-428F-21BC639ADB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sklearn</a:t>
            </a:r>
            <a:r>
              <a:rPr lang="en-US" dirty="0"/>
              <a:t> import tree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99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Read in the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688736" y="2423160"/>
            <a:ext cx="9680303" cy="3818985"/>
          </a:xfrm>
        </p:spPr>
        <p:txBody>
          <a:bodyPr/>
          <a:lstStyle/>
          <a:p>
            <a:pPr marL="274320" lvl="1" indent="0">
              <a:buNone/>
            </a:pPr>
            <a:r>
              <a:rPr lang="en-US" dirty="0"/>
              <a:t>import pandas as </a:t>
            </a:r>
            <a:r>
              <a:rPr lang="en-US" dirty="0" err="1"/>
              <a:t>pd</a:t>
            </a:r>
            <a:endParaRPr lang="en-US" dirty="0"/>
          </a:p>
          <a:p>
            <a:pPr marL="274320" lvl="1" indent="0">
              <a:buNone/>
            </a:pPr>
            <a:r>
              <a:rPr lang="en-US" dirty="0" err="1"/>
              <a:t>data_url</a:t>
            </a:r>
            <a:r>
              <a:rPr lang="en-US" dirty="0"/>
              <a:t> = "https://archive.ics.uci.edu/ml/machine-learning-databases/wine-quality/winequality-red.csv"</a:t>
            </a:r>
          </a:p>
          <a:p>
            <a:pPr lvl="1"/>
            <a:endParaRPr lang="en-US" dirty="0"/>
          </a:p>
          <a:p>
            <a:pPr marL="274320" lvl="1" indent="0">
              <a:buNone/>
            </a:pPr>
            <a:r>
              <a:rPr lang="en-US" dirty="0"/>
              <a:t>wine = </a:t>
            </a:r>
            <a:r>
              <a:rPr lang="en-US" dirty="0" err="1"/>
              <a:t>pd.read_csv</a:t>
            </a:r>
            <a:r>
              <a:rPr lang="en-US" dirty="0"/>
              <a:t>(</a:t>
            </a:r>
            <a:r>
              <a:rPr lang="en-US" dirty="0" err="1"/>
              <a:t>data_url</a:t>
            </a:r>
            <a:r>
              <a:rPr lang="en-US" dirty="0"/>
              <a:t>, delimiter=';')</a:t>
            </a:r>
          </a:p>
          <a:p>
            <a:pPr lvl="1"/>
            <a:endParaRPr lang="en-US" dirty="0"/>
          </a:p>
          <a:p>
            <a:pPr marL="274320" lvl="1" indent="0">
              <a:buNone/>
            </a:pPr>
            <a:r>
              <a:rPr lang="en-US" dirty="0"/>
              <a:t>print(wine.info())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116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 Identify the target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sz="2000" dirty="0"/>
              <a:t>#Split the quality column out of the data</a:t>
            </a:r>
          </a:p>
          <a:p>
            <a:pPr marL="457200" lvl="1" indent="0">
              <a:buNone/>
            </a:pPr>
            <a:r>
              <a:rPr lang="en-US" sz="2000" dirty="0" err="1"/>
              <a:t>wine_target</a:t>
            </a:r>
            <a:r>
              <a:rPr lang="en-US" sz="2000" dirty="0"/>
              <a:t> = wine['quality']</a:t>
            </a:r>
          </a:p>
          <a:p>
            <a:pPr marL="457200" lvl="1" indent="0">
              <a:buNone/>
            </a:pPr>
            <a:r>
              <a:rPr lang="en-US" sz="2000" dirty="0" err="1"/>
              <a:t>wine_data</a:t>
            </a:r>
            <a:r>
              <a:rPr lang="en-US" sz="2000" dirty="0"/>
              <a:t> = </a:t>
            </a:r>
            <a:r>
              <a:rPr lang="en-US" sz="2000" dirty="0" err="1"/>
              <a:t>wine.drop</a:t>
            </a:r>
            <a:r>
              <a:rPr lang="en-US" sz="2000" dirty="0"/>
              <a:t>('quality', axis=1)</a:t>
            </a:r>
          </a:p>
          <a:p>
            <a:endParaRPr lang="en-US" dirty="0"/>
          </a:p>
        </p:txBody>
      </p:sp>
      <p:sp>
        <p:nvSpPr>
          <p:cNvPr id="6" name="Folded Corner 5"/>
          <p:cNvSpPr/>
          <p:nvPr/>
        </p:nvSpPr>
        <p:spPr>
          <a:xfrm rot="216537">
            <a:off x="6056114" y="4251655"/>
            <a:ext cx="3663718" cy="2175572"/>
          </a:xfrm>
          <a:prstGeom prst="foldedCorner">
            <a:avLst/>
          </a:prstGeom>
          <a:gradFill flip="none" rotWithShape="1">
            <a:gsLst>
              <a:gs pos="0">
                <a:srgbClr val="00CC99">
                  <a:tint val="66000"/>
                  <a:satMod val="160000"/>
                </a:srgbClr>
              </a:gs>
              <a:gs pos="27000">
                <a:srgbClr val="00CC99">
                  <a:tint val="44500"/>
                  <a:satMod val="160000"/>
                </a:srgbClr>
              </a:gs>
              <a:gs pos="100000">
                <a:srgbClr val="00CC99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For the functions that we will be using, the target values (e.g., quality) must be a separate object.</a:t>
            </a:r>
          </a:p>
        </p:txBody>
      </p:sp>
    </p:spTree>
    <p:extLst>
      <p:ext uri="{BB962C8B-B14F-4D97-AF65-F5344CB8AC3E}">
        <p14:creationId xmlns:p14="http://schemas.microsoft.com/office/powerpoint/2010/main" val="2870864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 Divide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688736" y="2423160"/>
            <a:ext cx="9893664" cy="3818985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from </a:t>
            </a:r>
            <a:r>
              <a:rPr lang="en-US" dirty="0" err="1"/>
              <a:t>sklearn</a:t>
            </a:r>
            <a:r>
              <a:rPr lang="en-US" dirty="0"/>
              <a:t> import </a:t>
            </a:r>
            <a:r>
              <a:rPr lang="en-US" dirty="0" err="1"/>
              <a:t>model_selection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test_size</a:t>
            </a:r>
            <a:r>
              <a:rPr lang="en-US" dirty="0"/>
              <a:t> = 0.30</a:t>
            </a:r>
          </a:p>
          <a:p>
            <a:pPr marL="457200" lvl="1" indent="0">
              <a:buNone/>
            </a:pPr>
            <a:r>
              <a:rPr lang="en-US" dirty="0"/>
              <a:t>seed = 7</a:t>
            </a:r>
          </a:p>
          <a:p>
            <a:pPr marL="457200" lvl="1" indent="0">
              <a:buNone/>
            </a:pPr>
            <a:r>
              <a:rPr lang="en-US" dirty="0" err="1"/>
              <a:t>train_data</a:t>
            </a:r>
            <a:r>
              <a:rPr lang="en-US" dirty="0"/>
              <a:t>, </a:t>
            </a:r>
            <a:r>
              <a:rPr lang="en-US" dirty="0" err="1"/>
              <a:t>test_data</a:t>
            </a:r>
            <a:r>
              <a:rPr lang="en-US" dirty="0"/>
              <a:t>, </a:t>
            </a:r>
            <a:r>
              <a:rPr lang="en-US" dirty="0" err="1"/>
              <a:t>train_target</a:t>
            </a:r>
            <a:r>
              <a:rPr lang="en-US" dirty="0"/>
              <a:t>, </a:t>
            </a:r>
            <a:r>
              <a:rPr lang="en-US" dirty="0" err="1"/>
              <a:t>test_target</a:t>
            </a:r>
            <a:r>
              <a:rPr lang="en-US" dirty="0"/>
              <a:t> = </a:t>
            </a:r>
            <a:r>
              <a:rPr lang="en-US" dirty="0" err="1"/>
              <a:t>model_selection.train_test_split</a:t>
            </a:r>
            <a:r>
              <a:rPr lang="en-US" dirty="0"/>
              <a:t>(</a:t>
            </a:r>
            <a:r>
              <a:rPr lang="en-US" dirty="0" err="1"/>
              <a:t>wine_data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        </a:t>
            </a:r>
            <a:r>
              <a:rPr lang="en-US" dirty="0" err="1"/>
              <a:t>wine_target</a:t>
            </a:r>
            <a:r>
              <a:rPr lang="en-US" dirty="0"/>
              <a:t>, </a:t>
            </a:r>
            <a:r>
              <a:rPr lang="en-US" dirty="0" err="1"/>
              <a:t>test_size</a:t>
            </a:r>
            <a:r>
              <a:rPr lang="en-US" dirty="0"/>
              <a:t>=</a:t>
            </a:r>
            <a:r>
              <a:rPr lang="en-US" dirty="0" err="1"/>
              <a:t>test_size</a:t>
            </a:r>
            <a:r>
              <a:rPr lang="en-US" dirty="0"/>
              <a:t>, </a:t>
            </a:r>
          </a:p>
          <a:p>
            <a:pPr marL="457200" lvl="1" indent="0">
              <a:buNone/>
            </a:pPr>
            <a:r>
              <a:rPr lang="en-US" dirty="0"/>
              <a:t>        </a:t>
            </a:r>
            <a:r>
              <a:rPr lang="en-US" dirty="0" err="1"/>
              <a:t>random_state</a:t>
            </a:r>
            <a:r>
              <a:rPr lang="en-US" dirty="0"/>
              <a:t>=seed)</a:t>
            </a:r>
          </a:p>
        </p:txBody>
      </p:sp>
    </p:spTree>
    <p:extLst>
      <p:ext uri="{BB962C8B-B14F-4D97-AF65-F5344CB8AC3E}">
        <p14:creationId xmlns:p14="http://schemas.microsoft.com/office/powerpoint/2010/main" val="794724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 Fit the Decision Tree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688737" y="2423160"/>
            <a:ext cx="8748804" cy="3818985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model = </a:t>
            </a:r>
            <a:r>
              <a:rPr lang="en-US" dirty="0" err="1"/>
              <a:t>tree.DecisionTreeClassifier</a:t>
            </a:r>
            <a:r>
              <a:rPr lang="en-US" dirty="0"/>
              <a:t>()</a:t>
            </a:r>
          </a:p>
          <a:p>
            <a:pPr marL="457200" lvl="1" indent="0">
              <a:buNone/>
            </a:pPr>
            <a:r>
              <a:rPr lang="en-US" dirty="0"/>
              <a:t>model = </a:t>
            </a:r>
            <a:r>
              <a:rPr lang="en-US" dirty="0" err="1"/>
              <a:t>model.fit</a:t>
            </a:r>
            <a:r>
              <a:rPr lang="en-US" dirty="0"/>
              <a:t>(</a:t>
            </a:r>
            <a:r>
              <a:rPr lang="en-US" dirty="0" err="1"/>
              <a:t>train_data</a:t>
            </a:r>
            <a:r>
              <a:rPr lang="en-US" dirty="0"/>
              <a:t>, </a:t>
            </a:r>
            <a:r>
              <a:rPr lang="en-US" dirty="0" err="1"/>
              <a:t>train_target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477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A branch of artificial intelligence where computers learn from data, and adapt the computational models to enhance performance.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method of analysis that allows computers to reveal information within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07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 Apply the Model to the Test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prediction =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test_data</a:t>
            </a:r>
            <a:r>
              <a:rPr lang="en-US" dirty="0"/>
              <a:t>)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98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 Display Confusion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688736" y="2423160"/>
            <a:ext cx="10122264" cy="3818985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 err="1"/>
              <a:t>row_name</a:t>
            </a:r>
            <a:r>
              <a:rPr lang="en-US" dirty="0"/>
              <a:t> ="Quality"</a:t>
            </a:r>
          </a:p>
          <a:p>
            <a:pPr marL="457200" lvl="1" indent="0">
              <a:buNone/>
            </a:pPr>
            <a:r>
              <a:rPr lang="en-US" dirty="0"/>
              <a:t>cm = </a:t>
            </a:r>
            <a:r>
              <a:rPr lang="en-US" dirty="0" err="1"/>
              <a:t>pd.crosstab</a:t>
            </a:r>
            <a:r>
              <a:rPr lang="en-US" dirty="0"/>
              <a:t>(</a:t>
            </a:r>
            <a:r>
              <a:rPr lang="en-US" dirty="0" err="1"/>
              <a:t>test_target</a:t>
            </a:r>
            <a:r>
              <a:rPr lang="en-US" dirty="0"/>
              <a:t>, prediction,   </a:t>
            </a:r>
          </a:p>
          <a:p>
            <a:pPr marL="457200" lvl="1" indent="0">
              <a:buNone/>
            </a:pPr>
            <a:r>
              <a:rPr lang="en-US" dirty="0"/>
              <a:t>     </a:t>
            </a:r>
            <a:r>
              <a:rPr lang="en-US" dirty="0" err="1"/>
              <a:t>rownames</a:t>
            </a:r>
            <a:r>
              <a:rPr lang="en-US" dirty="0"/>
              <a:t>=[</a:t>
            </a:r>
            <a:r>
              <a:rPr lang="en-US" dirty="0" err="1"/>
              <a:t>row_name</a:t>
            </a:r>
            <a:r>
              <a:rPr lang="en-US" dirty="0"/>
              <a:t>], </a:t>
            </a:r>
            <a:r>
              <a:rPr lang="en-US" dirty="0" err="1"/>
              <a:t>colnames</a:t>
            </a:r>
            <a:r>
              <a:rPr lang="en-US" dirty="0"/>
              <a:t>=[''])</a:t>
            </a:r>
          </a:p>
          <a:p>
            <a:pPr marL="457200" lvl="1" indent="0">
              <a:buNone/>
            </a:pPr>
            <a:r>
              <a:rPr lang="en-US" dirty="0"/>
              <a:t>print(' '*(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row_name</a:t>
            </a:r>
            <a:r>
              <a:rPr lang="en-US" dirty="0"/>
              <a:t>)+3),"Predicted ", </a:t>
            </a:r>
            <a:r>
              <a:rPr lang="en-US" dirty="0" err="1"/>
              <a:t>row_name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/>
              <a:t>print(cm)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889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Activity:  Decision Tree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Make sure that you can run the </a:t>
            </a:r>
            <a:r>
              <a:rPr lang="en-US" sz="2400" dirty="0" err="1"/>
              <a:t>decisionTree</a:t>
            </a:r>
            <a:r>
              <a:rPr lang="en-US" sz="2400" dirty="0"/>
              <a:t> code: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2305594" y="2865438"/>
            <a:ext cx="7676606" cy="63976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Python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2305594" y="3505200"/>
            <a:ext cx="7676606" cy="6858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01_Decision_Tree.ipynb</a:t>
            </a:r>
          </a:p>
        </p:txBody>
      </p:sp>
    </p:spTree>
    <p:extLst>
      <p:ext uri="{BB962C8B-B14F-4D97-AF65-F5344CB8AC3E}">
        <p14:creationId xmlns:p14="http://schemas.microsoft.com/office/powerpoint/2010/main" val="4141550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81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classification algorithm within supervised learning.</a:t>
            </a:r>
          </a:p>
          <a:p>
            <a:endParaRPr lang="en-US" dirty="0"/>
          </a:p>
          <a:p>
            <a:r>
              <a:rPr lang="en-US" dirty="0"/>
              <a:t>An Ensemble Technique – </a:t>
            </a:r>
          </a:p>
          <a:p>
            <a:pPr lvl="1"/>
            <a:r>
              <a:rPr lang="en-US" dirty="0"/>
              <a:t>These techniques combine a group of “weaker” learning techniques to build a stronger technique.</a:t>
            </a:r>
          </a:p>
          <a:p>
            <a:pPr lvl="1"/>
            <a:r>
              <a:rPr lang="en-US" dirty="0"/>
              <a:t>Random Forest combines the results of multiple decision trees to create a more robust result.</a:t>
            </a:r>
          </a:p>
        </p:txBody>
      </p:sp>
    </p:spTree>
    <p:extLst>
      <p:ext uri="{BB962C8B-B14F-4D97-AF65-F5344CB8AC3E}">
        <p14:creationId xmlns:p14="http://schemas.microsoft.com/office/powerpoint/2010/main" val="1991162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2B1C-0F16-6E80-DDDC-116EE515E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Forest:  How does it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A1F0F-D2BC-97D7-A4D0-7AAD2793C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6" t="12043" r="13217" b="13763"/>
          <a:stretch/>
        </p:blipFill>
        <p:spPr>
          <a:xfrm>
            <a:off x="838200" y="1314695"/>
            <a:ext cx="7327376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F71592-1582-478B-149F-900CA68EF721}"/>
              </a:ext>
            </a:extLst>
          </p:cNvPr>
          <p:cNvSpPr txBox="1"/>
          <p:nvPr/>
        </p:nvSpPr>
        <p:spPr>
          <a:xfrm>
            <a:off x="838200" y="6231893"/>
            <a:ext cx="7435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borrowed from </a:t>
            </a:r>
            <a:r>
              <a:rPr lang="en-US" dirty="0">
                <a:hlinkClick r:id="rId3"/>
              </a:rPr>
              <a:t>https://ai-pool.com/a/s/random-forests-understanding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202866-48FD-93C4-6535-19C5AFF12CBE}"/>
              </a:ext>
            </a:extLst>
          </p:cNvPr>
          <p:cNvSpPr txBox="1"/>
          <p:nvPr/>
        </p:nvSpPr>
        <p:spPr>
          <a:xfrm>
            <a:off x="8165576" y="1502980"/>
            <a:ext cx="355345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Different decision tree algorithms can produce different results. 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random forest aggregates the decisions from the trees to determine an overall solution.</a:t>
            </a:r>
          </a:p>
        </p:txBody>
      </p:sp>
    </p:spTree>
    <p:extLst>
      <p:ext uri="{BB962C8B-B14F-4D97-AF65-F5344CB8AC3E}">
        <p14:creationId xmlns:p14="http://schemas.microsoft.com/office/powerpoint/2010/main" val="380558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64320F2-B857-BAAB-3261-11DFAD8716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99" t="40000" r="58378" b="16775"/>
          <a:stretch/>
        </p:blipFill>
        <p:spPr>
          <a:xfrm>
            <a:off x="3293054" y="5111290"/>
            <a:ext cx="1647967" cy="1600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38F800-2E93-F3B0-145C-D403C549EE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62" t="31828" r="58378" b="25376"/>
          <a:stretch/>
        </p:blipFill>
        <p:spPr>
          <a:xfrm>
            <a:off x="5968437" y="5111290"/>
            <a:ext cx="1696694" cy="1600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B69F2-8DBA-C11B-61C1-276D03160C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81" t="45037" r="58241" b="12741"/>
          <a:stretch/>
        </p:blipFill>
        <p:spPr>
          <a:xfrm>
            <a:off x="4515657" y="2396142"/>
            <a:ext cx="1684421" cy="160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693050-93EE-FA56-4ED4-FB61763BA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Forest:  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DDB80-CDB0-63D7-4583-319CBD972D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554480"/>
            <a:ext cx="10551160" cy="830959"/>
          </a:xfrm>
        </p:spPr>
        <p:txBody>
          <a:bodyPr/>
          <a:lstStyle/>
          <a:p>
            <a:r>
              <a:rPr lang="en-US" dirty="0"/>
              <a:t>Suppose that the data fall into one of two categories (blue or orange) depending on two values, x and y, as shown in this figure: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EB6A33-BEAC-559E-5AC8-F66514016E31}"/>
              </a:ext>
            </a:extLst>
          </p:cNvPr>
          <p:cNvSpPr txBox="1">
            <a:spLocks/>
          </p:cNvSpPr>
          <p:nvPr/>
        </p:nvSpPr>
        <p:spPr>
          <a:xfrm rot="10800000" flipV="1">
            <a:off x="820420" y="4094480"/>
            <a:ext cx="10551160" cy="10363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decision tree could choose a relationship between x, y, and the categories that matches one of the following figures:</a:t>
            </a:r>
          </a:p>
        </p:txBody>
      </p:sp>
    </p:spTree>
    <p:extLst>
      <p:ext uri="{BB962C8B-B14F-4D97-AF65-F5344CB8AC3E}">
        <p14:creationId xmlns:p14="http://schemas.microsoft.com/office/powerpoint/2010/main" val="334942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08B13A6-CD0F-1C4C-2537-DF3CF69AE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49" t="17629" r="40038" b="35704"/>
          <a:stretch/>
        </p:blipFill>
        <p:spPr>
          <a:xfrm>
            <a:off x="7858758" y="2422576"/>
            <a:ext cx="3457904" cy="3200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693050-93EE-FA56-4ED4-FB61763BA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Forest:  How does it work?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DDB80-CDB0-63D7-4583-319CBD972D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554480"/>
            <a:ext cx="10551160" cy="830959"/>
          </a:xfrm>
        </p:spPr>
        <p:txBody>
          <a:bodyPr/>
          <a:lstStyle/>
          <a:p>
            <a:r>
              <a:rPr lang="en-US" dirty="0"/>
              <a:t>By combining the many, many outcomes, the random forest can approach the desired mapping.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F4C679F-3CF8-8BC2-7BCD-C91E40E8594C}"/>
              </a:ext>
            </a:extLst>
          </p:cNvPr>
          <p:cNvSpPr/>
          <p:nvPr/>
        </p:nvSpPr>
        <p:spPr>
          <a:xfrm>
            <a:off x="6041346" y="3799840"/>
            <a:ext cx="1605280" cy="426720"/>
          </a:xfrm>
          <a:prstGeom prst="rightArrow">
            <a:avLst/>
          </a:prstGeom>
          <a:solidFill>
            <a:srgbClr val="0045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3F3784-F49D-D04C-BE16-2B164B9E9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10" t="40307" r="50000" b="17629"/>
          <a:stretch/>
        </p:blipFill>
        <p:spPr>
          <a:xfrm>
            <a:off x="1200458" y="2652110"/>
            <a:ext cx="4454284" cy="32004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417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Forest:  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Random Forests can use different techniques for selecting features for computing each decision value.</a:t>
            </a:r>
          </a:p>
          <a:p>
            <a:pPr marL="0" indent="0">
              <a:buNone/>
            </a:pPr>
            <a:r>
              <a:rPr lang="en-US" dirty="0"/>
              <a:t>This can lead to the choice of different features.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981201" y="3958391"/>
            <a:ext cx="3795041" cy="2230855"/>
            <a:chOff x="457200" y="3958390"/>
            <a:chExt cx="3795041" cy="223085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200" y="4197016"/>
              <a:ext cx="1512033" cy="18288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162" y="3958390"/>
              <a:ext cx="1701038" cy="2057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5274845"/>
              <a:ext cx="756017" cy="9144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5274845"/>
              <a:ext cx="756017" cy="9144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6224" y="5274845"/>
              <a:ext cx="756017" cy="914400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649" y="3706729"/>
            <a:ext cx="1675655" cy="1600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414" y="4760495"/>
            <a:ext cx="1736246" cy="1828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21" y="5145005"/>
            <a:ext cx="1395488" cy="14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25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Forest:  Feature 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199" y="1851026"/>
            <a:ext cx="5745331" cy="4549775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We would like to know the “importance” of the features (e.g., which features are the most important for making decisions).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Different algorithms use various metrics to determine the importance of the features.</a:t>
            </a:r>
          </a:p>
          <a:p>
            <a:pPr marL="274320" lvl="1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 b="6568"/>
          <a:stretch/>
        </p:blipFill>
        <p:spPr>
          <a:xfrm>
            <a:off x="6583531" y="1676400"/>
            <a:ext cx="3336011" cy="3657600"/>
          </a:xfrm>
          <a:prstGeom prst="rect">
            <a:avLst/>
          </a:prstGeom>
        </p:spPr>
      </p:pic>
      <p:sp>
        <p:nvSpPr>
          <p:cNvPr id="16" name="Folded Corner 15"/>
          <p:cNvSpPr/>
          <p:nvPr/>
        </p:nvSpPr>
        <p:spPr>
          <a:xfrm rot="226028">
            <a:off x="6097381" y="5011673"/>
            <a:ext cx="3875675" cy="1644585"/>
          </a:xfrm>
          <a:prstGeom prst="foldedCorner">
            <a:avLst/>
          </a:prstGeom>
          <a:gradFill flip="none" rotWithShape="1">
            <a:gsLst>
              <a:gs pos="0">
                <a:srgbClr val="00CC99">
                  <a:tint val="66000"/>
                  <a:satMod val="160000"/>
                </a:srgbClr>
              </a:gs>
              <a:gs pos="27000">
                <a:srgbClr val="00CC99">
                  <a:tint val="44500"/>
                  <a:satMod val="160000"/>
                </a:srgbClr>
              </a:gs>
              <a:gs pos="100000">
                <a:srgbClr val="00CC99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solidFill>
                  <a:schemeClr val="tx1"/>
                </a:solidFill>
              </a:rPr>
              <a:t>The value of the measurements are not as important as the order of the features.</a:t>
            </a:r>
          </a:p>
        </p:txBody>
      </p:sp>
    </p:spTree>
    <p:extLst>
      <p:ext uri="{BB962C8B-B14F-4D97-AF65-F5344CB8AC3E}">
        <p14:creationId xmlns:p14="http://schemas.microsoft.com/office/powerpoint/2010/main" val="3882724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The “learning” is not the type of learning that you and I do.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a systematic approach to finding an appropriate data transformation from inputs to output.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0881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 a  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CAE76-C17F-0FF7-A28B-EE9372E4A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10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the Random Forest example, we will reuse the </a:t>
            </a:r>
            <a:r>
              <a:rPr lang="en-US" dirty="0" err="1"/>
              <a:t>winequality_red</a:t>
            </a:r>
            <a:r>
              <a:rPr lang="en-US" dirty="0"/>
              <a:t> data set.</a:t>
            </a:r>
          </a:p>
        </p:txBody>
      </p:sp>
    </p:spTree>
    <p:extLst>
      <p:ext uri="{BB962C8B-B14F-4D97-AF65-F5344CB8AC3E}">
        <p14:creationId xmlns:p14="http://schemas.microsoft.com/office/powerpoint/2010/main" val="3972537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Coding Random Forest:  General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Load the random forest packages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Read in the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the target feature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Divide the data into a training set and a test set.</a:t>
            </a:r>
          </a:p>
          <a:p>
            <a:pPr marL="1005840" lvl="2" indent="-457200">
              <a:buFont typeface="+mj-lt"/>
              <a:buAutoNum type="alphaLcPeriod"/>
            </a:pPr>
            <a:r>
              <a:rPr lang="en-US" dirty="0"/>
              <a:t>Choose the sample size</a:t>
            </a:r>
          </a:p>
          <a:p>
            <a:pPr marL="1005840" lvl="2" indent="-457200">
              <a:buFont typeface="+mj-lt"/>
              <a:buAutoNum type="alphaLcPeriod"/>
            </a:pPr>
            <a:r>
              <a:rPr lang="en-US" dirty="0"/>
              <a:t>Randomly select rows</a:t>
            </a:r>
          </a:p>
          <a:p>
            <a:pPr marL="1005840" lvl="2" indent="-457200">
              <a:buFont typeface="+mj-lt"/>
              <a:buAutoNum type="alphaLcPeriod"/>
            </a:pPr>
            <a:r>
              <a:rPr lang="en-US" dirty="0"/>
              <a:t>Separate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Fit the random forest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the model to the test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Display the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1156617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 Load Random Forest Package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1900" dirty="0"/>
              <a:t>from </a:t>
            </a:r>
            <a:r>
              <a:rPr lang="en-US" sz="1900" dirty="0" err="1"/>
              <a:t>sklearn.ensemble</a:t>
            </a:r>
            <a:r>
              <a:rPr lang="en-US" sz="1900" dirty="0"/>
              <a:t> import </a:t>
            </a:r>
            <a:r>
              <a:rPr lang="en-US" sz="1900" dirty="0" err="1"/>
              <a:t>RandomForestClassifier</a:t>
            </a:r>
            <a:endParaRPr lang="en-US" sz="19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375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2 - 4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US" sz="2000" dirty="0"/>
              <a:t>import pandas as </a:t>
            </a:r>
            <a:r>
              <a:rPr lang="en-US" sz="2000" dirty="0" err="1"/>
              <a:t>pd</a:t>
            </a:r>
            <a:endParaRPr lang="en-US" sz="2000" dirty="0"/>
          </a:p>
          <a:p>
            <a:pPr marL="274320" lvl="1" indent="0">
              <a:buNone/>
            </a:pPr>
            <a:r>
              <a:rPr lang="en-US" sz="2000" dirty="0"/>
              <a:t>. . .</a:t>
            </a:r>
          </a:p>
          <a:p>
            <a:pPr marL="274320" lvl="1" indent="0">
              <a:buNone/>
            </a:pPr>
            <a:r>
              <a:rPr lang="en-US" sz="2000" dirty="0" err="1"/>
              <a:t>train_data</a:t>
            </a:r>
            <a:r>
              <a:rPr lang="en-US" sz="2000" dirty="0"/>
              <a:t>, </a:t>
            </a:r>
            <a:r>
              <a:rPr lang="en-US" sz="2000" dirty="0" err="1"/>
              <a:t>test_data</a:t>
            </a:r>
            <a:r>
              <a:rPr lang="en-US" sz="2000" dirty="0"/>
              <a:t>, </a:t>
            </a:r>
            <a:r>
              <a:rPr lang="en-US" sz="2000" dirty="0" err="1"/>
              <a:t>train_target</a:t>
            </a:r>
            <a:r>
              <a:rPr lang="en-US" sz="2000" dirty="0"/>
              <a:t>, </a:t>
            </a:r>
            <a:r>
              <a:rPr lang="en-US" sz="2000" dirty="0" err="1"/>
              <a:t>test_target</a:t>
            </a:r>
            <a:r>
              <a:rPr lang="en-US" sz="2000" dirty="0"/>
              <a:t> = </a:t>
            </a:r>
            <a:r>
              <a:rPr lang="en-US" sz="2000" dirty="0" err="1"/>
              <a:t>model_selection.train_test_split</a:t>
            </a:r>
            <a:r>
              <a:rPr lang="en-US" sz="2000" dirty="0"/>
              <a:t>(</a:t>
            </a:r>
            <a:r>
              <a:rPr lang="en-US" sz="2000" dirty="0" err="1"/>
              <a:t>wine_data</a:t>
            </a:r>
            <a:r>
              <a:rPr lang="en-US" sz="2000" dirty="0"/>
              <a:t>,</a:t>
            </a:r>
          </a:p>
          <a:p>
            <a:pPr marL="274320" lvl="1" indent="0">
              <a:buNone/>
            </a:pPr>
            <a:r>
              <a:rPr lang="en-US" sz="2000" dirty="0"/>
              <a:t>        </a:t>
            </a:r>
            <a:r>
              <a:rPr lang="en-US" sz="2000" dirty="0" err="1"/>
              <a:t>wine_target</a:t>
            </a:r>
            <a:r>
              <a:rPr lang="en-US" sz="2000" dirty="0"/>
              <a:t>, </a:t>
            </a:r>
            <a:r>
              <a:rPr lang="en-US" sz="2000" dirty="0" err="1"/>
              <a:t>test_size</a:t>
            </a:r>
            <a:r>
              <a:rPr lang="en-US" sz="2000" dirty="0"/>
              <a:t>=</a:t>
            </a:r>
            <a:r>
              <a:rPr lang="en-US" sz="2000" dirty="0" err="1"/>
              <a:t>test_size</a:t>
            </a:r>
            <a:r>
              <a:rPr lang="en-US" sz="2000" dirty="0"/>
              <a:t>, </a:t>
            </a:r>
          </a:p>
          <a:p>
            <a:pPr marL="274320" lvl="1" indent="0">
              <a:buNone/>
            </a:pPr>
            <a:r>
              <a:rPr lang="en-US" sz="2000" dirty="0"/>
              <a:t>        </a:t>
            </a:r>
            <a:r>
              <a:rPr lang="en-US" sz="2000" dirty="0" err="1"/>
              <a:t>random_state</a:t>
            </a:r>
            <a:r>
              <a:rPr lang="en-US" sz="2000" dirty="0"/>
              <a:t>=seed)</a:t>
            </a:r>
            <a:endParaRPr lang="en-US" dirty="0"/>
          </a:p>
        </p:txBody>
      </p:sp>
      <p:sp>
        <p:nvSpPr>
          <p:cNvPr id="5" name="Folded Corner 4"/>
          <p:cNvSpPr/>
          <p:nvPr/>
        </p:nvSpPr>
        <p:spPr>
          <a:xfrm rot="226028">
            <a:off x="6679808" y="4265353"/>
            <a:ext cx="3348434" cy="1644585"/>
          </a:xfrm>
          <a:prstGeom prst="foldedCorner">
            <a:avLst/>
          </a:prstGeom>
          <a:gradFill flip="none" rotWithShape="1">
            <a:gsLst>
              <a:gs pos="0">
                <a:srgbClr val="00CC99">
                  <a:tint val="66000"/>
                  <a:satMod val="160000"/>
                </a:srgbClr>
              </a:gs>
              <a:gs pos="27000">
                <a:srgbClr val="00CC99">
                  <a:tint val="44500"/>
                  <a:satMod val="160000"/>
                </a:srgbClr>
              </a:gs>
              <a:gs pos="100000">
                <a:srgbClr val="00CC99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solidFill>
                  <a:schemeClr val="tx1"/>
                </a:solidFill>
              </a:rPr>
              <a:t>Repeat steps 2 – 4 from the Decision Tree example.</a:t>
            </a:r>
          </a:p>
        </p:txBody>
      </p:sp>
    </p:spTree>
    <p:extLst>
      <p:ext uri="{BB962C8B-B14F-4D97-AF65-F5344CB8AC3E}">
        <p14:creationId xmlns:p14="http://schemas.microsoft.com/office/powerpoint/2010/main" val="9427360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 Fit the Random Forest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US" dirty="0"/>
              <a:t>model = </a:t>
            </a:r>
            <a:r>
              <a:rPr lang="en-US" dirty="0" err="1"/>
              <a:t>RandomForestClassifier</a:t>
            </a:r>
            <a:r>
              <a:rPr lang="en-US" dirty="0"/>
              <a:t>()</a:t>
            </a:r>
          </a:p>
          <a:p>
            <a:pPr marL="274320" lvl="1" indent="0">
              <a:buNone/>
            </a:pPr>
            <a:r>
              <a:rPr lang="en-US" dirty="0" err="1"/>
              <a:t>model.fit</a:t>
            </a:r>
            <a:r>
              <a:rPr lang="en-US" dirty="0"/>
              <a:t>(</a:t>
            </a:r>
            <a:r>
              <a:rPr lang="en-US" dirty="0" err="1"/>
              <a:t>train_data</a:t>
            </a:r>
            <a:r>
              <a:rPr lang="en-US" dirty="0"/>
              <a:t>, </a:t>
            </a:r>
            <a:r>
              <a:rPr lang="en-US" dirty="0" err="1"/>
              <a:t>train_target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789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 Apply the Model to the Test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dirty="0" err="1"/>
              <a:t>forest_results</a:t>
            </a:r>
            <a:r>
              <a:rPr lang="en-US" dirty="0"/>
              <a:t> =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test_data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6020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 Compute Feature 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US" dirty="0" err="1"/>
              <a:t>importances</a:t>
            </a:r>
            <a:r>
              <a:rPr lang="en-US" dirty="0"/>
              <a:t> = </a:t>
            </a:r>
            <a:r>
              <a:rPr lang="en-US" dirty="0" err="1"/>
              <a:t>model.feature_importances</a:t>
            </a:r>
            <a:r>
              <a:rPr lang="en-US" dirty="0"/>
              <a:t>_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124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68580-E0F2-1136-1EDB-9F52868AB9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88736" y="2423160"/>
            <a:ext cx="9985103" cy="3818985"/>
          </a:xfrm>
        </p:spPr>
        <p:txBody>
          <a:bodyPr>
            <a:normAutofit fontScale="92500" lnSpcReduction="20000"/>
          </a:bodyPr>
          <a:lstStyle/>
          <a:p>
            <a:pPr marL="274320" lvl="1" indent="0">
              <a:buNone/>
            </a:pPr>
            <a:r>
              <a:rPr lang="en-US" sz="2800" dirty="0"/>
              <a:t>i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mport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1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indices =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np.argsort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importances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)[::-1]</a:t>
            </a:r>
          </a:p>
          <a:p>
            <a:pPr marL="274320" lvl="1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print("Feature ranking:")</a:t>
            </a:r>
          </a:p>
          <a:p>
            <a:pPr marL="274320" lvl="1" indent="0">
              <a:buNone/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col_names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list(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train_data.columns.values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74320" lvl="1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for f in range(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(indices)):</a:t>
            </a:r>
          </a:p>
          <a:p>
            <a:pPr marL="274320" lvl="1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feature =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col_names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[indices[f]]</a:t>
            </a:r>
          </a:p>
          <a:p>
            <a:pPr marL="274320" lvl="1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space = ' '*(20 -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(feature))</a:t>
            </a:r>
          </a:p>
          <a:p>
            <a:pPr marL="274320" lvl="1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print("%d.\t %s %s (%f)" % \</a:t>
            </a:r>
          </a:p>
          <a:p>
            <a:pPr marL="274320" lvl="1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(f + 1, feature, space,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importances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[indices[f]]))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 List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206133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Activity:  Random Forest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Make sure that you can run the Random Forest code: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2305594" y="2865438"/>
            <a:ext cx="7676606" cy="63976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Python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2305594" y="3505200"/>
            <a:ext cx="7676606" cy="6858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02_Random_Forest.ipynb</a:t>
            </a:r>
          </a:p>
        </p:txBody>
      </p:sp>
    </p:spTree>
    <p:extLst>
      <p:ext uri="{BB962C8B-B14F-4D97-AF65-F5344CB8AC3E}">
        <p14:creationId xmlns:p14="http://schemas.microsoft.com/office/powerpoint/2010/main" val="2178001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can sort through data faster than humans can.</a:t>
            </a:r>
          </a:p>
          <a:p>
            <a:endParaRPr lang="en-US" dirty="0"/>
          </a:p>
          <a:p>
            <a:r>
              <a:rPr lang="en-US" dirty="0"/>
              <a:t>Computers can identify patterns quickly and use these patterns for predictions or classifications.</a:t>
            </a:r>
          </a:p>
          <a:p>
            <a:endParaRPr lang="en-US" dirty="0"/>
          </a:p>
          <a:p>
            <a:r>
              <a:rPr lang="en-US" dirty="0"/>
              <a:t>Machine learning can handle noisy data – it doesn’t find a perfect answer, but rather a “really good” answer.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6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F700391-B1F9-1B09-8C7D-395AF9510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Break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F86DDD-BFCC-A59F-DC58-442DF07FDF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latin typeface="+mn-lt"/>
                <a:cs typeface="+mn-cs"/>
              </a:rPr>
              <a:t>We will return in 15 minutes.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cs typeface="+mn-cs"/>
            </a:endParaRPr>
          </a:p>
        </p:txBody>
      </p:sp>
      <p:pic>
        <p:nvPicPr>
          <p:cNvPr id="27" name="Graphic 26" descr="Stopwatch">
            <a:extLst>
              <a:ext uri="{FF2B5EF4-FFF2-40B4-BE49-F238E27FC236}">
                <a16:creationId xmlns:a16="http://schemas.microsoft.com/office/drawing/2014/main" id="{EFEF1038-2FBD-6CBE-BB18-70B91593C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9502" y="1627051"/>
            <a:ext cx="3615776" cy="361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8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24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r>
              <a:rPr lang="en-US" dirty="0"/>
              <a:t>A computational model used in machine learning which is based on the biology of the human brain.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2828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5033C-EFA9-2AAD-1DD1-DA4245B01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Nodes of a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C04E1-8EA0-0BF2-32EE-91A9598779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building blocks of a neural network are neurons, also known as nodes.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Within each node is a very basic algebraic formula that transforms the data</a:t>
            </a:r>
          </a:p>
        </p:txBody>
      </p:sp>
      <p:pic>
        <p:nvPicPr>
          <p:cNvPr id="5" name="Picture 4" descr="A network formed by white dots">
            <a:extLst>
              <a:ext uri="{FF2B5EF4-FFF2-40B4-BE49-F238E27FC236}">
                <a16:creationId xmlns:a16="http://schemas.microsoft.com/office/drawing/2014/main" id="{1A048B74-81C3-1140-F08B-585EC5DC6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84" r="2769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8681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533400"/>
            <a:ext cx="8229600" cy="990600"/>
          </a:xfrm>
        </p:spPr>
        <p:txBody>
          <a:bodyPr/>
          <a:lstStyle/>
          <a:p>
            <a:r>
              <a:rPr lang="en-US" dirty="0"/>
              <a:t>Simulation of a Neuron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79867" y="1656528"/>
            <a:ext cx="4030687" cy="415498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“incoming signals” would be values from a data set.</a:t>
            </a:r>
          </a:p>
          <a:p>
            <a:endParaRPr lang="en-US" sz="2400" dirty="0"/>
          </a:p>
          <a:p>
            <a:r>
              <a:rPr lang="en-US" sz="2400" dirty="0"/>
              <a:t>A simple computation (like a weighted sum) is performed by the “nucleus”.  </a:t>
            </a:r>
          </a:p>
          <a:p>
            <a:endParaRPr lang="en-US" sz="2400" dirty="0"/>
          </a:p>
          <a:p>
            <a:r>
              <a:rPr lang="en-US" sz="2400" dirty="0"/>
              <a:t>Then, an “activation” function is used to determine if the output is “on” or “off”.</a:t>
            </a:r>
          </a:p>
          <a:p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48248E-7E3B-AF69-A2B9-ECF7FCC2AA1D}"/>
              </a:ext>
            </a:extLst>
          </p:cNvPr>
          <p:cNvGrpSpPr/>
          <p:nvPr/>
        </p:nvGrpSpPr>
        <p:grpSpPr>
          <a:xfrm>
            <a:off x="1018081" y="2607454"/>
            <a:ext cx="6380248" cy="2610783"/>
            <a:chOff x="820652" y="2607454"/>
            <a:chExt cx="6380248" cy="261078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E78D41A-DED1-12D4-9473-9DC9B554E24D}"/>
                </a:ext>
              </a:extLst>
            </p:cNvPr>
            <p:cNvGrpSpPr/>
            <p:nvPr/>
          </p:nvGrpSpPr>
          <p:grpSpPr>
            <a:xfrm>
              <a:off x="820652" y="2607454"/>
              <a:ext cx="6380248" cy="2610783"/>
              <a:chOff x="2459492" y="2727368"/>
              <a:chExt cx="5475735" cy="26107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9266777E-C79A-CD70-113C-50A272B3FD60}"/>
                      </a:ext>
                    </a:extLst>
                  </p:cNvPr>
                  <p:cNvSpPr/>
                  <p:nvPr/>
                </p:nvSpPr>
                <p:spPr>
                  <a:xfrm>
                    <a:off x="4218214" y="3446807"/>
                    <a:ext cx="1409427" cy="1526605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oMath>
                      </m:oMathPara>
                    </a14:m>
                    <a:endParaRPr lang="en-US" baseline="-25000" dirty="0"/>
                  </a:p>
                </p:txBody>
              </p:sp>
            </mc:Choice>
            <mc:Fallback xmlns=""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9266777E-C79A-CD70-113C-50A272B3FD6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8214" y="3446807"/>
                    <a:ext cx="1409427" cy="1526605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C2D5BEBD-5804-FF2F-98B0-ACDC4B5062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1800" y="3127478"/>
                <a:ext cx="1371600" cy="682522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2C3825B2-8610-7889-8F38-EA82161F0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1800" y="3642282"/>
                <a:ext cx="1295400" cy="382545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07AF57F-C1CC-9F97-6461-2995B39856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1800" y="4147625"/>
                <a:ext cx="1246414" cy="74897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75A226A-0FA2-D879-4C3C-B28592F21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71801" y="4472159"/>
                <a:ext cx="1267641" cy="29034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B0F74DD-13FD-86F6-CB1B-BC29EE7179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71800" y="4610100"/>
                <a:ext cx="1371600" cy="64770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9AEA1F4-F58B-6320-ACEF-0FD6C9BAFA56}"/>
                  </a:ext>
                </a:extLst>
              </p:cNvPr>
              <p:cNvCxnSpPr>
                <a:cxnSpLocks/>
                <a:stCxn id="26" idx="6"/>
              </p:cNvCxnSpPr>
              <p:nvPr/>
            </p:nvCxnSpPr>
            <p:spPr>
              <a:xfrm>
                <a:off x="5627642" y="4210110"/>
                <a:ext cx="2307585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FF54F414-C405-F193-362F-000C8DF019FF}"/>
                      </a:ext>
                    </a:extLst>
                  </p:cNvPr>
                  <p:cNvSpPr txBox="1"/>
                  <p:nvPr/>
                </p:nvSpPr>
                <p:spPr>
                  <a:xfrm>
                    <a:off x="2459492" y="2727368"/>
                    <a:ext cx="553539" cy="400110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FF54F414-C405-F193-362F-000C8DF019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59492" y="2727368"/>
                    <a:ext cx="553539" cy="4001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003FE88B-39C1-983E-741A-78F3FF6DC3AA}"/>
                      </a:ext>
                    </a:extLst>
                  </p:cNvPr>
                  <p:cNvSpPr/>
                  <p:nvPr/>
                </p:nvSpPr>
                <p:spPr>
                  <a:xfrm>
                    <a:off x="3429001" y="3276601"/>
                    <a:ext cx="426993" cy="308077"/>
                  </a:xfrm>
                  <a:prstGeom prst="ellipse">
                    <a:avLst/>
                  </a:prstGeom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003FE88B-39C1-983E-741A-78F3FF6DC3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29001" y="3276601"/>
                    <a:ext cx="426993" cy="308077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 b="-7692"/>
                    </a:stretch>
                  </a:blipFill>
                  <a:ln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48B7A26B-E3F7-DA88-2A0B-1074D3E67107}"/>
                      </a:ext>
                    </a:extLst>
                  </p:cNvPr>
                  <p:cNvSpPr/>
                  <p:nvPr/>
                </p:nvSpPr>
                <p:spPr>
                  <a:xfrm>
                    <a:off x="3447777" y="3642282"/>
                    <a:ext cx="408217" cy="320119"/>
                  </a:xfrm>
                  <a:prstGeom prst="ellipse">
                    <a:avLst/>
                  </a:prstGeom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48B7A26B-E3F7-DA88-2A0B-1074D3E671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7777" y="3642282"/>
                    <a:ext cx="408217" cy="320119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 b="-5556"/>
                    </a:stretch>
                  </a:blipFill>
                  <a:ln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104EBE8-7C97-B185-10D7-3D5BF5558A52}"/>
                      </a:ext>
                    </a:extLst>
                  </p:cNvPr>
                  <p:cNvSpPr/>
                  <p:nvPr/>
                </p:nvSpPr>
                <p:spPr>
                  <a:xfrm>
                    <a:off x="3448867" y="4038600"/>
                    <a:ext cx="407127" cy="312758"/>
                  </a:xfrm>
                  <a:prstGeom prst="ellipse">
                    <a:avLst/>
                  </a:prstGeom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104EBE8-7C97-B185-10D7-3D5BF5558A5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8867" y="4038600"/>
                    <a:ext cx="407127" cy="312758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 b="-5660"/>
                    </a:stretch>
                  </a:blipFill>
                  <a:ln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3C503D53-A21A-69B9-8A88-E98077EAC044}"/>
                      </a:ext>
                    </a:extLst>
                  </p:cNvPr>
                  <p:cNvSpPr/>
                  <p:nvPr/>
                </p:nvSpPr>
                <p:spPr>
                  <a:xfrm>
                    <a:off x="3447777" y="4431455"/>
                    <a:ext cx="408217" cy="331045"/>
                  </a:xfrm>
                  <a:prstGeom prst="ellipse">
                    <a:avLst/>
                  </a:prstGeom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3C503D53-A21A-69B9-8A88-E98077EAC0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7777" y="4431455"/>
                    <a:ext cx="408217" cy="33104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b="-1754"/>
                    </a:stretch>
                  </a:blipFill>
                  <a:ln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0422CCE0-7732-9D43-9CC8-8BACE6BA49C8}"/>
                      </a:ext>
                    </a:extLst>
                  </p:cNvPr>
                  <p:cNvSpPr/>
                  <p:nvPr/>
                </p:nvSpPr>
                <p:spPr>
                  <a:xfrm>
                    <a:off x="3429001" y="4873524"/>
                    <a:ext cx="426993" cy="308077"/>
                  </a:xfrm>
                  <a:prstGeom prst="ellipse">
                    <a:avLst/>
                  </a:prstGeom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0422CCE0-7732-9D43-9CC8-8BACE6BA49C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29001" y="4873524"/>
                    <a:ext cx="426993" cy="308077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 b="-9615"/>
                    </a:stretch>
                  </a:blipFill>
                  <a:ln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13C331C-3A1E-E0EE-2C19-C92ADE4140BF}"/>
                  </a:ext>
                </a:extLst>
              </p:cNvPr>
              <p:cNvSpPr/>
              <p:nvPr/>
            </p:nvSpPr>
            <p:spPr>
              <a:xfrm>
                <a:off x="7171781" y="3987994"/>
                <a:ext cx="456657" cy="46905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246E86CB-CCB6-030A-4455-71B0A7BBDF1D}"/>
                      </a:ext>
                    </a:extLst>
                  </p:cNvPr>
                  <p:cNvSpPr txBox="1"/>
                  <p:nvPr/>
                </p:nvSpPr>
                <p:spPr>
                  <a:xfrm>
                    <a:off x="2459492" y="3257490"/>
                    <a:ext cx="553539" cy="400110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246E86CB-CCB6-030A-4455-71B0A7BBDF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59492" y="3257490"/>
                    <a:ext cx="553539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2C409C4-1121-CBFF-BAF1-371807916E26}"/>
                      </a:ext>
                    </a:extLst>
                  </p:cNvPr>
                  <p:cNvSpPr txBox="1"/>
                  <p:nvPr/>
                </p:nvSpPr>
                <p:spPr>
                  <a:xfrm>
                    <a:off x="2459492" y="3840905"/>
                    <a:ext cx="553539" cy="400110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2C409C4-1121-CBFF-BAF1-371807916E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59492" y="3840905"/>
                    <a:ext cx="553539" cy="40011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F0251046-BAA7-11B8-B52C-5EFEDB0E54EE}"/>
                      </a:ext>
                    </a:extLst>
                  </p:cNvPr>
                  <p:cNvSpPr txBox="1"/>
                  <p:nvPr/>
                </p:nvSpPr>
                <p:spPr>
                  <a:xfrm>
                    <a:off x="2459492" y="4419348"/>
                    <a:ext cx="553539" cy="400110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F0251046-BAA7-11B8-B52C-5EFEDB0E54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59492" y="4419348"/>
                    <a:ext cx="553539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DC95D241-C62D-358A-FC38-7D8AEA99D2EC}"/>
                      </a:ext>
                    </a:extLst>
                  </p:cNvPr>
                  <p:cNvSpPr txBox="1"/>
                  <p:nvPr/>
                </p:nvSpPr>
                <p:spPr>
                  <a:xfrm>
                    <a:off x="2459492" y="4938041"/>
                    <a:ext cx="553539" cy="400110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DC95D241-C62D-358A-FC38-7D8AEA99D2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59492" y="4938041"/>
                    <a:ext cx="553539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602C192-A074-6582-F163-A1349846506C}"/>
                </a:ext>
              </a:extLst>
            </p:cNvPr>
            <p:cNvSpPr/>
            <p:nvPr/>
          </p:nvSpPr>
          <p:spPr>
            <a:xfrm>
              <a:off x="4741888" y="3754461"/>
              <a:ext cx="1187147" cy="656337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Activation?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51884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of a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012976" y="1575810"/>
                <a:ext cx="3586495" cy="4431983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weights,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 and the bias, </a:t>
                </a:r>
                <a:r>
                  <a:rPr lang="en-US" sz="2400" i="1" dirty="0"/>
                  <a:t>b</a:t>
                </a:r>
                <a:r>
                  <a:rPr lang="en-US" sz="2400" dirty="0"/>
                  <a:t>, are not known at first.  Random guesses are chosen.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During training, the “best” set of weights are determined that will generate a value close to y for the collection of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976" y="1575810"/>
                <a:ext cx="3586495" cy="4431983"/>
              </a:xfrm>
              <a:prstGeom prst="rect">
                <a:avLst/>
              </a:prstGeom>
              <a:blipFill>
                <a:blip r:embed="rId2"/>
                <a:stretch>
                  <a:fillRect l="-2369" t="-959" r="-846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FA1590A3-0200-FF3B-045E-B04DB1DAAD81}"/>
              </a:ext>
            </a:extLst>
          </p:cNvPr>
          <p:cNvGrpSpPr/>
          <p:nvPr/>
        </p:nvGrpSpPr>
        <p:grpSpPr>
          <a:xfrm>
            <a:off x="1138792" y="2371545"/>
            <a:ext cx="6380248" cy="2610783"/>
            <a:chOff x="820652" y="2607454"/>
            <a:chExt cx="6380248" cy="261078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85E5556-2EC8-18FC-6817-2E475E081CE5}"/>
                </a:ext>
              </a:extLst>
            </p:cNvPr>
            <p:cNvGrpSpPr/>
            <p:nvPr/>
          </p:nvGrpSpPr>
          <p:grpSpPr>
            <a:xfrm>
              <a:off x="820652" y="2607454"/>
              <a:ext cx="6380248" cy="2610783"/>
              <a:chOff x="2459492" y="2727368"/>
              <a:chExt cx="5475735" cy="26107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EE11F7C1-3CAB-F747-5867-707744AD1A18}"/>
                      </a:ext>
                    </a:extLst>
                  </p:cNvPr>
                  <p:cNvSpPr/>
                  <p:nvPr/>
                </p:nvSpPr>
                <p:spPr>
                  <a:xfrm>
                    <a:off x="4218214" y="3446807"/>
                    <a:ext cx="1409427" cy="1526605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oMath>
                      </m:oMathPara>
                    </a14:m>
                    <a:endParaRPr lang="en-US" baseline="-25000" dirty="0"/>
                  </a:p>
                </p:txBody>
              </p:sp>
            </mc:Choice>
            <mc:Fallback xmlns=""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EE11F7C1-3CAB-F747-5867-707744AD1A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8214" y="3446807"/>
                    <a:ext cx="1409427" cy="1526605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017D58EB-B2C9-4914-B0EB-6F5E3F4D5B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1800" y="3127478"/>
                <a:ext cx="1371600" cy="682522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2D3230A-0A63-0D82-C650-6A8F88AE96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1800" y="3642282"/>
                <a:ext cx="1295400" cy="382545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B6840146-5DEA-8E17-6E9A-B70DF1117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1800" y="4147625"/>
                <a:ext cx="1246414" cy="74897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87E306F4-CF61-8FF9-E39E-6597C8E1C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71801" y="4472159"/>
                <a:ext cx="1267641" cy="29034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F1EBB302-87E6-DF5D-30E8-932E1C9059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71800" y="4610100"/>
                <a:ext cx="1371600" cy="64770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078874D-4077-9C88-8594-100B073F2EA7}"/>
                  </a:ext>
                </a:extLst>
              </p:cNvPr>
              <p:cNvCxnSpPr>
                <a:cxnSpLocks/>
                <a:stCxn id="40" idx="6"/>
              </p:cNvCxnSpPr>
              <p:nvPr/>
            </p:nvCxnSpPr>
            <p:spPr>
              <a:xfrm>
                <a:off x="5627642" y="4210110"/>
                <a:ext cx="2307585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03858730-72A5-0084-AADA-C55B74C2F6CD}"/>
                      </a:ext>
                    </a:extLst>
                  </p:cNvPr>
                  <p:cNvSpPr txBox="1"/>
                  <p:nvPr/>
                </p:nvSpPr>
                <p:spPr>
                  <a:xfrm>
                    <a:off x="2459492" y="2727368"/>
                    <a:ext cx="553539" cy="400110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03858730-72A5-0084-AADA-C55B74C2F6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59492" y="2727368"/>
                    <a:ext cx="553539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D0C93D47-B2A3-2B15-B76F-6D12F96C8DC5}"/>
                      </a:ext>
                    </a:extLst>
                  </p:cNvPr>
                  <p:cNvSpPr/>
                  <p:nvPr/>
                </p:nvSpPr>
                <p:spPr>
                  <a:xfrm>
                    <a:off x="3429001" y="3276601"/>
                    <a:ext cx="426993" cy="308077"/>
                  </a:xfrm>
                  <a:prstGeom prst="ellipse">
                    <a:avLst/>
                  </a:prstGeom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D0C93D47-B2A3-2B15-B76F-6D12F96C8DC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29001" y="3276601"/>
                    <a:ext cx="426993" cy="308077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 b="-5660"/>
                    </a:stretch>
                  </a:blipFill>
                  <a:ln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F2171C49-C930-4DFA-D95E-B1BFD9AC90D8}"/>
                      </a:ext>
                    </a:extLst>
                  </p:cNvPr>
                  <p:cNvSpPr/>
                  <p:nvPr/>
                </p:nvSpPr>
                <p:spPr>
                  <a:xfrm>
                    <a:off x="3447777" y="3642282"/>
                    <a:ext cx="408217" cy="320119"/>
                  </a:xfrm>
                  <a:prstGeom prst="ellipse">
                    <a:avLst/>
                  </a:prstGeom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F2171C49-C930-4DFA-D95E-B1BFD9AC90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7777" y="3642282"/>
                    <a:ext cx="408217" cy="320119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 b="-3636"/>
                    </a:stretch>
                  </a:blipFill>
                  <a:ln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7FDCD3CE-0F1D-59B1-F02C-5F0529059FB9}"/>
                      </a:ext>
                    </a:extLst>
                  </p:cNvPr>
                  <p:cNvSpPr/>
                  <p:nvPr/>
                </p:nvSpPr>
                <p:spPr>
                  <a:xfrm>
                    <a:off x="3448867" y="4038600"/>
                    <a:ext cx="407127" cy="312758"/>
                  </a:xfrm>
                  <a:prstGeom prst="ellipse">
                    <a:avLst/>
                  </a:prstGeom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7FDCD3CE-0F1D-59B1-F02C-5F0529059FB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8867" y="4038600"/>
                    <a:ext cx="407127" cy="312758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b="-7547"/>
                    </a:stretch>
                  </a:blipFill>
                  <a:ln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6A17ADC7-586E-61B8-2A08-1F34083BE379}"/>
                      </a:ext>
                    </a:extLst>
                  </p:cNvPr>
                  <p:cNvSpPr/>
                  <p:nvPr/>
                </p:nvSpPr>
                <p:spPr>
                  <a:xfrm>
                    <a:off x="3447777" y="4431455"/>
                    <a:ext cx="408217" cy="331045"/>
                  </a:xfrm>
                  <a:prstGeom prst="ellipse">
                    <a:avLst/>
                  </a:prstGeom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6A17ADC7-586E-61B8-2A08-1F34083BE3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7777" y="4431455"/>
                    <a:ext cx="408217" cy="33104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 b="-3571"/>
                    </a:stretch>
                  </a:blipFill>
                  <a:ln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A0ADDB2F-0473-9F64-762A-FA0C67D1EDC0}"/>
                      </a:ext>
                    </a:extLst>
                  </p:cNvPr>
                  <p:cNvSpPr/>
                  <p:nvPr/>
                </p:nvSpPr>
                <p:spPr>
                  <a:xfrm>
                    <a:off x="3429001" y="4873524"/>
                    <a:ext cx="426993" cy="308077"/>
                  </a:xfrm>
                  <a:prstGeom prst="ellipse">
                    <a:avLst/>
                  </a:prstGeom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A0ADDB2F-0473-9F64-762A-FA0C67D1ED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29001" y="4873524"/>
                    <a:ext cx="426993" cy="308077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 b="-7547"/>
                    </a:stretch>
                  </a:blipFill>
                  <a:ln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150B1A1-0973-DB76-2AEE-14B803007E6E}"/>
                  </a:ext>
                </a:extLst>
              </p:cNvPr>
              <p:cNvSpPr/>
              <p:nvPr/>
            </p:nvSpPr>
            <p:spPr>
              <a:xfrm>
                <a:off x="7171781" y="3987994"/>
                <a:ext cx="456657" cy="46905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2C4FD6D-C63B-2B55-39CD-A7666A9B1274}"/>
                      </a:ext>
                    </a:extLst>
                  </p:cNvPr>
                  <p:cNvSpPr txBox="1"/>
                  <p:nvPr/>
                </p:nvSpPr>
                <p:spPr>
                  <a:xfrm>
                    <a:off x="2459492" y="3257490"/>
                    <a:ext cx="553539" cy="400110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2C4FD6D-C63B-2B55-39CD-A7666A9B12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59492" y="3257490"/>
                    <a:ext cx="553539" cy="40011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14730CAE-9BD4-6389-B54E-CFB10A9F2B64}"/>
                      </a:ext>
                    </a:extLst>
                  </p:cNvPr>
                  <p:cNvSpPr txBox="1"/>
                  <p:nvPr/>
                </p:nvSpPr>
                <p:spPr>
                  <a:xfrm>
                    <a:off x="2459492" y="3840905"/>
                    <a:ext cx="553539" cy="400110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14730CAE-9BD4-6389-B54E-CFB10A9F2B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59492" y="3840905"/>
                    <a:ext cx="553539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83161B3F-A954-06B2-4A2E-DB3E956E4ADB}"/>
                      </a:ext>
                    </a:extLst>
                  </p:cNvPr>
                  <p:cNvSpPr txBox="1"/>
                  <p:nvPr/>
                </p:nvSpPr>
                <p:spPr>
                  <a:xfrm>
                    <a:off x="2459492" y="4419348"/>
                    <a:ext cx="553539" cy="400110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83161B3F-A954-06B2-4A2E-DB3E956E4A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59492" y="4419348"/>
                    <a:ext cx="553539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CA00DB-E3E4-C520-8F30-8FC889229E81}"/>
                      </a:ext>
                    </a:extLst>
                  </p:cNvPr>
                  <p:cNvSpPr txBox="1"/>
                  <p:nvPr/>
                </p:nvSpPr>
                <p:spPr>
                  <a:xfrm>
                    <a:off x="2459492" y="4938041"/>
                    <a:ext cx="553539" cy="400110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CCA00DB-E3E4-C520-8F30-8FC889229E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59492" y="4938041"/>
                    <a:ext cx="553539" cy="4001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6EFE02C-C7F3-9BD6-EDBB-A502D3367CA1}"/>
                </a:ext>
              </a:extLst>
            </p:cNvPr>
            <p:cNvSpPr/>
            <p:nvPr/>
          </p:nvSpPr>
          <p:spPr>
            <a:xfrm>
              <a:off x="4741888" y="3754461"/>
              <a:ext cx="1187147" cy="656337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Activation?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0906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of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single node does not provide much information (often times, a 0/1 value).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But, creating a network or layer of nodes will provide more information.</a:t>
            </a:r>
          </a:p>
        </p:txBody>
      </p:sp>
    </p:spTree>
    <p:extLst>
      <p:ext uri="{BB962C8B-B14F-4D97-AF65-F5344CB8AC3E}">
        <p14:creationId xmlns:p14="http://schemas.microsoft.com/office/powerpoint/2010/main" val="36403989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23713" y="2179260"/>
            <a:ext cx="5334000" cy="3657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Network of Neurons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7200" y="2209800"/>
            <a:ext cx="3553522" cy="15696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Different computations with different weights can be performed  to produce different outputs.</a:t>
            </a:r>
          </a:p>
        </p:txBody>
      </p:sp>
      <p:sp>
        <p:nvSpPr>
          <p:cNvPr id="9" name="Oval 8"/>
          <p:cNvSpPr/>
          <p:nvPr/>
        </p:nvSpPr>
        <p:spPr>
          <a:xfrm>
            <a:off x="4654426" y="2564043"/>
            <a:ext cx="472575" cy="423251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054226" y="2694544"/>
            <a:ext cx="1550175" cy="49468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971800" y="2796137"/>
            <a:ext cx="1632600" cy="8461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971800" y="2927424"/>
            <a:ext cx="1658164" cy="12202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971801" y="3018179"/>
            <a:ext cx="1691775" cy="1744320"/>
          </a:xfrm>
          <a:prstGeom prst="straightConnector1">
            <a:avLst/>
          </a:prstGeom>
          <a:ln>
            <a:solidFill>
              <a:srgbClr val="EC06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971800" y="3080742"/>
            <a:ext cx="1741800" cy="217705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575426" y="2727368"/>
                <a:ext cx="5535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426" y="2727368"/>
                <a:ext cx="553539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575426" y="3257490"/>
                <a:ext cx="5535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426" y="3257490"/>
                <a:ext cx="55353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575426" y="3840905"/>
                <a:ext cx="5535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426" y="3840905"/>
                <a:ext cx="55353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575426" y="4419348"/>
                <a:ext cx="5535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426" y="4419348"/>
                <a:ext cx="55353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575426" y="4938041"/>
                <a:ext cx="5535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426" y="4938041"/>
                <a:ext cx="553539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/>
              <p:cNvSpPr/>
              <p:nvPr/>
            </p:nvSpPr>
            <p:spPr>
              <a:xfrm>
                <a:off x="6248401" y="3036146"/>
                <a:ext cx="456657" cy="46905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Oval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1" y="3036146"/>
                <a:ext cx="456657" cy="4690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/>
          <p:cNvSpPr/>
          <p:nvPr/>
        </p:nvSpPr>
        <p:spPr>
          <a:xfrm>
            <a:off x="4654426" y="3356903"/>
            <a:ext cx="472575" cy="423251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4654426" y="4135435"/>
            <a:ext cx="472575" cy="423251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4654426" y="4863486"/>
            <a:ext cx="472575" cy="423251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054225" y="3213166"/>
            <a:ext cx="1609350" cy="17090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5" idx="1"/>
          </p:cNvCxnSpPr>
          <p:nvPr/>
        </p:nvCxnSpPr>
        <p:spPr>
          <a:xfrm>
            <a:off x="3054226" y="3214262"/>
            <a:ext cx="1669407" cy="98315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6" idx="1"/>
          </p:cNvCxnSpPr>
          <p:nvPr/>
        </p:nvCxnSpPr>
        <p:spPr>
          <a:xfrm>
            <a:off x="3038850" y="3180289"/>
            <a:ext cx="1684782" cy="174518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988825" y="3504147"/>
            <a:ext cx="1654800" cy="1381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988825" y="3642281"/>
            <a:ext cx="1654800" cy="5928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019238" y="3657600"/>
            <a:ext cx="1610726" cy="13236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3019239" y="3655240"/>
            <a:ext cx="1595351" cy="49238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25" idx="2"/>
          </p:cNvCxnSpPr>
          <p:nvPr/>
        </p:nvCxnSpPr>
        <p:spPr>
          <a:xfrm>
            <a:off x="3002791" y="4181190"/>
            <a:ext cx="1651634" cy="16587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988826" y="4154119"/>
            <a:ext cx="1604775" cy="9396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3002791" y="3750177"/>
            <a:ext cx="1640834" cy="1018819"/>
          </a:xfrm>
          <a:prstGeom prst="straightConnector1">
            <a:avLst/>
          </a:prstGeom>
          <a:ln>
            <a:solidFill>
              <a:srgbClr val="EC06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2984999" y="4443281"/>
            <a:ext cx="1629591" cy="321480"/>
          </a:xfrm>
          <a:prstGeom prst="straightConnector1">
            <a:avLst/>
          </a:prstGeom>
          <a:ln>
            <a:solidFill>
              <a:srgbClr val="EC06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2947340" y="4746647"/>
            <a:ext cx="1646261" cy="411350"/>
          </a:xfrm>
          <a:prstGeom prst="straightConnector1">
            <a:avLst/>
          </a:prstGeom>
          <a:ln>
            <a:solidFill>
              <a:srgbClr val="EC06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2990383" y="3797416"/>
            <a:ext cx="1747679" cy="146688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3002792" y="4534337"/>
            <a:ext cx="1670801" cy="74722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3002792" y="5222555"/>
            <a:ext cx="1609391" cy="3524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9" idx="6"/>
            <a:endCxn id="39" idx="1"/>
          </p:cNvCxnSpPr>
          <p:nvPr/>
        </p:nvCxnSpPr>
        <p:spPr>
          <a:xfrm>
            <a:off x="5127000" y="2775669"/>
            <a:ext cx="1188276" cy="329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24" idx="6"/>
          </p:cNvCxnSpPr>
          <p:nvPr/>
        </p:nvCxnSpPr>
        <p:spPr>
          <a:xfrm flipV="1">
            <a:off x="5127000" y="3213166"/>
            <a:ext cx="1121400" cy="3553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endCxn id="39" idx="3"/>
          </p:cNvCxnSpPr>
          <p:nvPr/>
        </p:nvCxnSpPr>
        <p:spPr>
          <a:xfrm flipV="1">
            <a:off x="5151462" y="3436508"/>
            <a:ext cx="1163815" cy="910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26" idx="6"/>
          </p:cNvCxnSpPr>
          <p:nvPr/>
        </p:nvCxnSpPr>
        <p:spPr>
          <a:xfrm flipV="1">
            <a:off x="5127000" y="3504147"/>
            <a:ext cx="1235386" cy="1570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39" idx="6"/>
          </p:cNvCxnSpPr>
          <p:nvPr/>
        </p:nvCxnSpPr>
        <p:spPr>
          <a:xfrm flipV="1">
            <a:off x="6705058" y="3257491"/>
            <a:ext cx="610143" cy="131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6726829" y="4546360"/>
            <a:ext cx="610143" cy="131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9" idx="6"/>
          </p:cNvCxnSpPr>
          <p:nvPr/>
        </p:nvCxnSpPr>
        <p:spPr>
          <a:xfrm>
            <a:off x="5127000" y="2775669"/>
            <a:ext cx="1188276" cy="1624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5196208" y="3593124"/>
            <a:ext cx="1055829" cy="8747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5146340" y="4362685"/>
            <a:ext cx="1102061" cy="203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5169244" y="4731908"/>
            <a:ext cx="1146033" cy="351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/>
              <p:cNvSpPr/>
              <p:nvPr/>
            </p:nvSpPr>
            <p:spPr>
              <a:xfrm>
                <a:off x="6277758" y="4333699"/>
                <a:ext cx="456657" cy="46905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758" y="4333699"/>
                <a:ext cx="456657" cy="4690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TextBox 136"/>
          <p:cNvSpPr txBox="1"/>
          <p:nvPr/>
        </p:nvSpPr>
        <p:spPr>
          <a:xfrm>
            <a:off x="8077200" y="4267200"/>
            <a:ext cx="3553522" cy="15696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This is called a feedforward network – all values progress from the input to the output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8467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4600" y="2133600"/>
            <a:ext cx="5334000" cy="3657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Layers of a Network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7199" y="2209800"/>
            <a:ext cx="2925337" cy="29546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 neural network has a single hidden layer</a:t>
            </a:r>
          </a:p>
          <a:p>
            <a:endParaRPr lang="en-US" sz="2400" dirty="0"/>
          </a:p>
          <a:p>
            <a:r>
              <a:rPr lang="en-US" sz="2400" dirty="0"/>
              <a:t>A network with two or more hidden layers is called a “deep neural network”.</a:t>
            </a:r>
          </a:p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654426" y="2564043"/>
            <a:ext cx="472575" cy="423251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054226" y="2694544"/>
            <a:ext cx="1550175" cy="49468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971800" y="2796137"/>
            <a:ext cx="1632600" cy="8461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971800" y="2927424"/>
            <a:ext cx="1658164" cy="12202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971801" y="3018179"/>
            <a:ext cx="1691775" cy="1744320"/>
          </a:xfrm>
          <a:prstGeom prst="straightConnector1">
            <a:avLst/>
          </a:prstGeom>
          <a:ln>
            <a:solidFill>
              <a:srgbClr val="EC06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971800" y="3080742"/>
            <a:ext cx="1741800" cy="217705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575426" y="2727368"/>
                <a:ext cx="5535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426" y="2727368"/>
                <a:ext cx="553539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575426" y="3257490"/>
                <a:ext cx="5535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426" y="3257490"/>
                <a:ext cx="55353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575426" y="3840905"/>
                <a:ext cx="5535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426" y="3840905"/>
                <a:ext cx="55353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575426" y="4419348"/>
                <a:ext cx="5535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426" y="4419348"/>
                <a:ext cx="55353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575426" y="4938041"/>
                <a:ext cx="5535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426" y="4938041"/>
                <a:ext cx="553539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/>
              <p:cNvSpPr/>
              <p:nvPr/>
            </p:nvSpPr>
            <p:spPr>
              <a:xfrm>
                <a:off x="6248401" y="3036146"/>
                <a:ext cx="456657" cy="46905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Oval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1" y="3036146"/>
                <a:ext cx="456657" cy="4690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/>
          <p:cNvSpPr/>
          <p:nvPr/>
        </p:nvSpPr>
        <p:spPr>
          <a:xfrm>
            <a:off x="4654426" y="3356903"/>
            <a:ext cx="472575" cy="423251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4654426" y="4135435"/>
            <a:ext cx="472575" cy="423251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4654426" y="4863486"/>
            <a:ext cx="472575" cy="423251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054225" y="3213166"/>
            <a:ext cx="1609350" cy="17090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5" idx="1"/>
          </p:cNvCxnSpPr>
          <p:nvPr/>
        </p:nvCxnSpPr>
        <p:spPr>
          <a:xfrm>
            <a:off x="3054226" y="3214262"/>
            <a:ext cx="1669407" cy="98315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6" idx="1"/>
          </p:cNvCxnSpPr>
          <p:nvPr/>
        </p:nvCxnSpPr>
        <p:spPr>
          <a:xfrm>
            <a:off x="3038850" y="3180289"/>
            <a:ext cx="1684782" cy="174518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988825" y="3504147"/>
            <a:ext cx="1654800" cy="1381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988825" y="3642281"/>
            <a:ext cx="1654800" cy="5928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019238" y="3657600"/>
            <a:ext cx="1610726" cy="13236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3019239" y="3655240"/>
            <a:ext cx="1595351" cy="49238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25" idx="2"/>
          </p:cNvCxnSpPr>
          <p:nvPr/>
        </p:nvCxnSpPr>
        <p:spPr>
          <a:xfrm>
            <a:off x="3002791" y="4181190"/>
            <a:ext cx="1651634" cy="16587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988826" y="4154119"/>
            <a:ext cx="1604775" cy="9396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3002791" y="3750177"/>
            <a:ext cx="1640834" cy="1018819"/>
          </a:xfrm>
          <a:prstGeom prst="straightConnector1">
            <a:avLst/>
          </a:prstGeom>
          <a:ln>
            <a:solidFill>
              <a:srgbClr val="EC06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2984999" y="4443281"/>
            <a:ext cx="1629591" cy="321480"/>
          </a:xfrm>
          <a:prstGeom prst="straightConnector1">
            <a:avLst/>
          </a:prstGeom>
          <a:ln>
            <a:solidFill>
              <a:srgbClr val="EC06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2947340" y="4746647"/>
            <a:ext cx="1646261" cy="411350"/>
          </a:xfrm>
          <a:prstGeom prst="straightConnector1">
            <a:avLst/>
          </a:prstGeom>
          <a:ln>
            <a:solidFill>
              <a:srgbClr val="EC06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2990383" y="3797416"/>
            <a:ext cx="1747679" cy="146688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3002792" y="4534337"/>
            <a:ext cx="1670801" cy="74722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3002792" y="5222555"/>
            <a:ext cx="1609391" cy="3524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9" idx="6"/>
            <a:endCxn id="39" idx="1"/>
          </p:cNvCxnSpPr>
          <p:nvPr/>
        </p:nvCxnSpPr>
        <p:spPr>
          <a:xfrm>
            <a:off x="5127000" y="2775669"/>
            <a:ext cx="1188276" cy="329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24" idx="6"/>
          </p:cNvCxnSpPr>
          <p:nvPr/>
        </p:nvCxnSpPr>
        <p:spPr>
          <a:xfrm flipV="1">
            <a:off x="5127000" y="3213166"/>
            <a:ext cx="1121400" cy="3553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endCxn id="39" idx="3"/>
          </p:cNvCxnSpPr>
          <p:nvPr/>
        </p:nvCxnSpPr>
        <p:spPr>
          <a:xfrm flipV="1">
            <a:off x="5151462" y="3436508"/>
            <a:ext cx="1163815" cy="910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26" idx="6"/>
          </p:cNvCxnSpPr>
          <p:nvPr/>
        </p:nvCxnSpPr>
        <p:spPr>
          <a:xfrm flipV="1">
            <a:off x="5127000" y="3504147"/>
            <a:ext cx="1235386" cy="1570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39" idx="6"/>
          </p:cNvCxnSpPr>
          <p:nvPr/>
        </p:nvCxnSpPr>
        <p:spPr>
          <a:xfrm flipV="1">
            <a:off x="6705058" y="3257491"/>
            <a:ext cx="610143" cy="131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6726829" y="4546360"/>
            <a:ext cx="610143" cy="131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9" idx="6"/>
          </p:cNvCxnSpPr>
          <p:nvPr/>
        </p:nvCxnSpPr>
        <p:spPr>
          <a:xfrm>
            <a:off x="5127000" y="2775669"/>
            <a:ext cx="1188276" cy="1624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5196208" y="3593124"/>
            <a:ext cx="1055829" cy="8747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5146340" y="4362685"/>
            <a:ext cx="1102061" cy="203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5169244" y="4731908"/>
            <a:ext cx="1146033" cy="351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/>
              <p:cNvSpPr/>
              <p:nvPr/>
            </p:nvSpPr>
            <p:spPr>
              <a:xfrm>
                <a:off x="6277758" y="4333699"/>
                <a:ext cx="456657" cy="46905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758" y="4333699"/>
                <a:ext cx="456657" cy="4690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/>
          <p:cNvSpPr/>
          <p:nvPr/>
        </p:nvSpPr>
        <p:spPr>
          <a:xfrm>
            <a:off x="2575426" y="2727369"/>
            <a:ext cx="553539" cy="26107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419600" y="2462685"/>
            <a:ext cx="990600" cy="287546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070128" y="2727369"/>
            <a:ext cx="789295" cy="26107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471321" y="2089012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</a:t>
            </a:r>
          </a:p>
          <a:p>
            <a:r>
              <a:rPr lang="en-US" dirty="0"/>
              <a:t>Layer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114800" y="214526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035444" y="2079810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</a:t>
            </a:r>
          </a:p>
          <a:p>
            <a:r>
              <a:rPr lang="en-US" dirty="0"/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36471641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00073-AC24-37CF-4724-E87D7D993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machine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93854-39CB-51B4-77B0-2B7D3A0594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output values or “predicted” values of the network can be compared with the expected results/categories/labels.</a:t>
            </a:r>
          </a:p>
          <a:p>
            <a:r>
              <a:rPr lang="en-US" dirty="0"/>
              <a:t>Start with a random guess for the weights and biases.</a:t>
            </a:r>
          </a:p>
          <a:p>
            <a:r>
              <a:rPr lang="en-US" dirty="0"/>
              <a:t>Another function, called a “loss” or “cost” function can be used to determine the overall error of the model.  </a:t>
            </a:r>
          </a:p>
          <a:p>
            <a:r>
              <a:rPr lang="en-US" dirty="0"/>
              <a:t>That error can be used to work backwards through the network and tweak the weights/biases.</a:t>
            </a:r>
          </a:p>
          <a:p>
            <a:r>
              <a:rPr lang="en-US" dirty="0"/>
              <a:t>This step is called </a:t>
            </a:r>
            <a:r>
              <a:rPr lang="en-US" i="1" dirty="0">
                <a:solidFill>
                  <a:srgbClr val="C00000"/>
                </a:solidFill>
              </a:rPr>
              <a:t>backward propagation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0955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that ML can solve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Regression techniques </a:t>
            </a:r>
          </a:p>
          <a:p>
            <a:pPr lvl="2"/>
            <a:r>
              <a:rPr lang="en-US" dirty="0"/>
              <a:t>Determines a mathematical model for the relationship among features or attributes so that an outcome can be predicted.</a:t>
            </a:r>
          </a:p>
          <a:p>
            <a:pPr lvl="2"/>
            <a:r>
              <a:rPr lang="en-US" dirty="0"/>
              <a:t>Results can be any value within a possible range  (e.g., what will the average Earth temperature be in 2050?)</a:t>
            </a:r>
          </a:p>
          <a:p>
            <a:pPr lvl="1"/>
            <a:endParaRPr lang="en-US" dirty="0"/>
          </a:p>
          <a:p>
            <a:r>
              <a:rPr lang="en-US" dirty="0"/>
              <a:t>Classification problem</a:t>
            </a:r>
          </a:p>
          <a:p>
            <a:pPr lvl="2"/>
            <a:r>
              <a:rPr lang="en-US" dirty="0"/>
              <a:t>Identifies a combination of attributes that best fits a class or category so that an object can be classified.</a:t>
            </a:r>
          </a:p>
          <a:p>
            <a:pPr lvl="2"/>
            <a:r>
              <a:rPr lang="en-US" dirty="0"/>
              <a:t>Results can be from a list of known possibilities  (e.g., is the tumor benign or malignant?)</a:t>
            </a:r>
          </a:p>
        </p:txBody>
      </p:sp>
    </p:spTree>
    <p:extLst>
      <p:ext uri="{BB962C8B-B14F-4D97-AF65-F5344CB8AC3E}">
        <p14:creationId xmlns:p14="http://schemas.microsoft.com/office/powerpoint/2010/main" val="155178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7AD3-457B-8539-16DE-70A484B3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Learning Process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D20AB8B-01D1-30BB-1220-E5AB5BE72E89}"/>
              </a:ext>
            </a:extLst>
          </p:cNvPr>
          <p:cNvSpPr/>
          <p:nvPr/>
        </p:nvSpPr>
        <p:spPr>
          <a:xfrm>
            <a:off x="3077737" y="1170878"/>
            <a:ext cx="8920975" cy="3806104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74CD7F-11C9-3E0B-244B-6887E1E2CFDA}"/>
              </a:ext>
            </a:extLst>
          </p:cNvPr>
          <p:cNvSpPr txBox="1"/>
          <p:nvPr/>
        </p:nvSpPr>
        <p:spPr>
          <a:xfrm>
            <a:off x="3329576" y="4650183"/>
            <a:ext cx="252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Loop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160116BA-E58F-8ED9-77B9-BAFBAC762493}"/>
              </a:ext>
            </a:extLst>
          </p:cNvPr>
          <p:cNvSpPr/>
          <p:nvPr/>
        </p:nvSpPr>
        <p:spPr>
          <a:xfrm>
            <a:off x="6858003" y="4917692"/>
            <a:ext cx="245327" cy="602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622576D-1AFA-BE9D-004E-DF588F935F99}"/>
              </a:ext>
            </a:extLst>
          </p:cNvPr>
          <p:cNvSpPr/>
          <p:nvPr/>
        </p:nvSpPr>
        <p:spPr>
          <a:xfrm>
            <a:off x="5642518" y="5531670"/>
            <a:ext cx="2672576" cy="1059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that predicts output for given input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9C29B42-5495-23C5-D171-AEAADF146C61}"/>
              </a:ext>
            </a:extLst>
          </p:cNvPr>
          <p:cNvGrpSpPr/>
          <p:nvPr/>
        </p:nvGrpSpPr>
        <p:grpSpPr>
          <a:xfrm>
            <a:off x="661645" y="1312426"/>
            <a:ext cx="11188384" cy="3469182"/>
            <a:chOff x="661645" y="1040772"/>
            <a:chExt cx="11188384" cy="34691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D63C984-15C2-C555-33E3-0E271D3AB9D1}"/>
                </a:ext>
              </a:extLst>
            </p:cNvPr>
            <p:cNvGrpSpPr/>
            <p:nvPr/>
          </p:nvGrpSpPr>
          <p:grpSpPr>
            <a:xfrm>
              <a:off x="661645" y="1952125"/>
              <a:ext cx="11188384" cy="2557829"/>
              <a:chOff x="661645" y="1952125"/>
              <a:chExt cx="11188384" cy="2557829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5981243-CA0A-B730-F1EC-AF92C77A025C}"/>
                  </a:ext>
                </a:extLst>
              </p:cNvPr>
              <p:cNvGrpSpPr/>
              <p:nvPr/>
            </p:nvGrpSpPr>
            <p:grpSpPr>
              <a:xfrm>
                <a:off x="661645" y="1952125"/>
                <a:ext cx="9161654" cy="2224050"/>
                <a:chOff x="1196902" y="2085939"/>
                <a:chExt cx="9161654" cy="2224050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07FE6176-D50F-3EBA-4571-AE1DC958F768}"/>
                    </a:ext>
                  </a:extLst>
                </p:cNvPr>
                <p:cNvSpPr/>
                <p:nvPr/>
              </p:nvSpPr>
              <p:spPr>
                <a:xfrm>
                  <a:off x="1233606" y="3328682"/>
                  <a:ext cx="2219093" cy="98130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Output Values</a:t>
                  </a: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0FDBF98-AF2C-1ED9-6885-69D351A30A91}"/>
                    </a:ext>
                  </a:extLst>
                </p:cNvPr>
                <p:cNvSpPr/>
                <p:nvPr/>
              </p:nvSpPr>
              <p:spPr>
                <a:xfrm>
                  <a:off x="3970766" y="2309696"/>
                  <a:ext cx="1694985" cy="132556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Run the data through the nodes to compute the output values</a:t>
                  </a:r>
                </a:p>
              </p:txBody>
            </p: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896FE06D-D731-437C-2EC2-87F2DED70B91}"/>
                    </a:ext>
                  </a:extLst>
                </p:cNvPr>
                <p:cNvCxnSpPr>
                  <a:cxnSpLocks/>
                  <a:stCxn id="10" idx="6"/>
                  <a:endCxn id="6" idx="1"/>
                </p:cNvCxnSpPr>
                <p:nvPr/>
              </p:nvCxnSpPr>
              <p:spPr>
                <a:xfrm>
                  <a:off x="3415995" y="2576593"/>
                  <a:ext cx="554771" cy="3958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B21A8DE-89D6-0979-79E2-A9D4E96150C6}"/>
                    </a:ext>
                  </a:extLst>
                </p:cNvPr>
                <p:cNvSpPr/>
                <p:nvPr/>
              </p:nvSpPr>
              <p:spPr>
                <a:xfrm>
                  <a:off x="1196902" y="2085939"/>
                  <a:ext cx="2219093" cy="98130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Input Values</a:t>
                  </a:r>
                </a:p>
              </p:txBody>
            </p: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CC9CE0E5-6E3C-BA67-DECD-23C7017A8586}"/>
                    </a:ext>
                  </a:extLst>
                </p:cNvPr>
                <p:cNvCxnSpPr>
                  <a:cxnSpLocks/>
                  <a:stCxn id="5" idx="6"/>
                  <a:endCxn id="6" idx="1"/>
                </p:cNvCxnSpPr>
                <p:nvPr/>
              </p:nvCxnSpPr>
              <p:spPr>
                <a:xfrm flipV="1">
                  <a:off x="3452699" y="2972478"/>
                  <a:ext cx="518067" cy="8468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6D23C32A-B7B8-5601-8770-9B8FDC3E0C77}"/>
                    </a:ext>
                  </a:extLst>
                </p:cNvPr>
                <p:cNvSpPr/>
                <p:nvPr/>
              </p:nvSpPr>
              <p:spPr>
                <a:xfrm>
                  <a:off x="5995640" y="2434875"/>
                  <a:ext cx="2219093" cy="105932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Predicted output</a:t>
                  </a:r>
                </a:p>
              </p:txBody>
            </p: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6D602727-E2A4-5848-B3A5-4E47F9D279AC}"/>
                    </a:ext>
                  </a:extLst>
                </p:cNvPr>
                <p:cNvCxnSpPr>
                  <a:cxnSpLocks/>
                  <a:stCxn id="6" idx="3"/>
                  <a:endCxn id="15" idx="2"/>
                </p:cNvCxnSpPr>
                <p:nvPr/>
              </p:nvCxnSpPr>
              <p:spPr>
                <a:xfrm flipV="1">
                  <a:off x="5665751" y="2964538"/>
                  <a:ext cx="329889" cy="794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47899E9-8A81-7DD5-5F0E-B3580D5FF716}"/>
                    </a:ext>
                  </a:extLst>
                </p:cNvPr>
                <p:cNvSpPr/>
                <p:nvPr/>
              </p:nvSpPr>
              <p:spPr>
                <a:xfrm>
                  <a:off x="8663571" y="2309696"/>
                  <a:ext cx="1694985" cy="132556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Compute the loss function &amp; metrics</a:t>
                  </a: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2E85ADA2-AF33-DD50-1C54-2F6059B5B4DE}"/>
                    </a:ext>
                  </a:extLst>
                </p:cNvPr>
                <p:cNvCxnSpPr>
                  <a:cxnSpLocks/>
                  <a:stCxn id="15" idx="6"/>
                  <a:endCxn id="20" idx="1"/>
                </p:cNvCxnSpPr>
                <p:nvPr/>
              </p:nvCxnSpPr>
              <p:spPr>
                <a:xfrm>
                  <a:off x="8214733" y="2964538"/>
                  <a:ext cx="448838" cy="794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1BA9DC6-EC38-EE94-7616-31751F642D9E}"/>
                  </a:ext>
                </a:extLst>
              </p:cNvPr>
              <p:cNvSpPr/>
              <p:nvPr/>
            </p:nvSpPr>
            <p:spPr>
              <a:xfrm>
                <a:off x="10155044" y="2184710"/>
                <a:ext cx="1694985" cy="13255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Tweak the weights</a:t>
                </a: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7EA13445-2ABE-0E42-8A55-73114DA31140}"/>
                  </a:ext>
                </a:extLst>
              </p:cNvPr>
              <p:cNvCxnSpPr>
                <a:cxnSpLocks/>
                <a:stCxn id="20" idx="3"/>
                <a:endCxn id="34" idx="1"/>
              </p:cNvCxnSpPr>
              <p:nvPr/>
            </p:nvCxnSpPr>
            <p:spPr>
              <a:xfrm>
                <a:off x="9823299" y="2838664"/>
                <a:ext cx="331745" cy="88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Arrow: Curved Down 40">
                <a:extLst>
                  <a:ext uri="{FF2B5EF4-FFF2-40B4-BE49-F238E27FC236}">
                    <a16:creationId xmlns:a16="http://schemas.microsoft.com/office/drawing/2014/main" id="{F4D683EF-BC9C-A9E9-5704-68E235AB0987}"/>
                  </a:ext>
                </a:extLst>
              </p:cNvPr>
              <p:cNvSpPr/>
              <p:nvPr/>
            </p:nvSpPr>
            <p:spPr>
              <a:xfrm rot="10800000">
                <a:off x="4204010" y="3842396"/>
                <a:ext cx="6534615" cy="667558"/>
              </a:xfrm>
              <a:prstGeom prst="curvedDownArrow">
                <a:avLst>
                  <a:gd name="adj1" fmla="val 54464"/>
                  <a:gd name="adj2" fmla="val 132664"/>
                  <a:gd name="adj3" fmla="val 2834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1571A7F-8858-7650-2F99-CC1EE1206619}"/>
                </a:ext>
              </a:extLst>
            </p:cNvPr>
            <p:cNvSpPr/>
            <p:nvPr/>
          </p:nvSpPr>
          <p:spPr>
            <a:xfrm>
              <a:off x="3158123" y="1040772"/>
              <a:ext cx="2219093" cy="9813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Random guesses for the weights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C100D8-4F70-58CD-DAE2-AE83014DE227}"/>
                </a:ext>
              </a:extLst>
            </p:cNvPr>
            <p:cNvCxnSpPr>
              <a:cxnSpLocks/>
              <a:stCxn id="48" idx="4"/>
              <a:endCxn id="6" idx="0"/>
            </p:cNvCxnSpPr>
            <p:nvPr/>
          </p:nvCxnSpPr>
          <p:spPr>
            <a:xfrm>
              <a:off x="4267670" y="2022079"/>
              <a:ext cx="15332" cy="1538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8013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7AD3-457B-8539-16DE-70A484B3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Learning Process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D20AB8B-01D1-30BB-1220-E5AB5BE72E89}"/>
              </a:ext>
            </a:extLst>
          </p:cNvPr>
          <p:cNvSpPr/>
          <p:nvPr/>
        </p:nvSpPr>
        <p:spPr>
          <a:xfrm>
            <a:off x="3077737" y="1170878"/>
            <a:ext cx="8920975" cy="3806104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74CD7F-11C9-3E0B-244B-6887E1E2CFDA}"/>
              </a:ext>
            </a:extLst>
          </p:cNvPr>
          <p:cNvSpPr txBox="1"/>
          <p:nvPr/>
        </p:nvSpPr>
        <p:spPr>
          <a:xfrm>
            <a:off x="3329576" y="4650183"/>
            <a:ext cx="252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Loop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160116BA-E58F-8ED9-77B9-BAFBAC762493}"/>
              </a:ext>
            </a:extLst>
          </p:cNvPr>
          <p:cNvSpPr/>
          <p:nvPr/>
        </p:nvSpPr>
        <p:spPr>
          <a:xfrm>
            <a:off x="6858003" y="4917692"/>
            <a:ext cx="245327" cy="602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622576D-1AFA-BE9D-004E-DF588F935F99}"/>
              </a:ext>
            </a:extLst>
          </p:cNvPr>
          <p:cNvSpPr/>
          <p:nvPr/>
        </p:nvSpPr>
        <p:spPr>
          <a:xfrm>
            <a:off x="5642518" y="5531670"/>
            <a:ext cx="2672576" cy="1059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that predicts output for given input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9C29B42-5495-23C5-D171-AEAADF146C61}"/>
              </a:ext>
            </a:extLst>
          </p:cNvPr>
          <p:cNvGrpSpPr/>
          <p:nvPr/>
        </p:nvGrpSpPr>
        <p:grpSpPr>
          <a:xfrm>
            <a:off x="661645" y="1312426"/>
            <a:ext cx="11188384" cy="3469182"/>
            <a:chOff x="661645" y="1040772"/>
            <a:chExt cx="11188384" cy="34691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D63C984-15C2-C555-33E3-0E271D3AB9D1}"/>
                </a:ext>
              </a:extLst>
            </p:cNvPr>
            <p:cNvGrpSpPr/>
            <p:nvPr/>
          </p:nvGrpSpPr>
          <p:grpSpPr>
            <a:xfrm>
              <a:off x="661645" y="1952125"/>
              <a:ext cx="11188384" cy="2557829"/>
              <a:chOff x="661645" y="1952125"/>
              <a:chExt cx="11188384" cy="2557829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5981243-CA0A-B730-F1EC-AF92C77A025C}"/>
                  </a:ext>
                </a:extLst>
              </p:cNvPr>
              <p:cNvGrpSpPr/>
              <p:nvPr/>
            </p:nvGrpSpPr>
            <p:grpSpPr>
              <a:xfrm>
                <a:off x="661645" y="1952125"/>
                <a:ext cx="9161654" cy="2224050"/>
                <a:chOff x="1196902" y="2085939"/>
                <a:chExt cx="9161654" cy="2224050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07FE6176-D50F-3EBA-4571-AE1DC958F768}"/>
                    </a:ext>
                  </a:extLst>
                </p:cNvPr>
                <p:cNvSpPr/>
                <p:nvPr/>
              </p:nvSpPr>
              <p:spPr>
                <a:xfrm>
                  <a:off x="1233606" y="3328682"/>
                  <a:ext cx="2219093" cy="981307"/>
                </a:xfrm>
                <a:prstGeom prst="ellipse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Output Values</a:t>
                  </a: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0FDBF98-AF2C-1ED9-6885-69D351A30A91}"/>
                    </a:ext>
                  </a:extLst>
                </p:cNvPr>
                <p:cNvSpPr/>
                <p:nvPr/>
              </p:nvSpPr>
              <p:spPr>
                <a:xfrm>
                  <a:off x="3970766" y="2309696"/>
                  <a:ext cx="1694985" cy="132556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Run the data through the nodes to compute the output values</a:t>
                  </a:r>
                </a:p>
              </p:txBody>
            </p: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896FE06D-D731-437C-2EC2-87F2DED70B91}"/>
                    </a:ext>
                  </a:extLst>
                </p:cNvPr>
                <p:cNvCxnSpPr>
                  <a:cxnSpLocks/>
                  <a:stCxn id="10" idx="6"/>
                  <a:endCxn id="6" idx="1"/>
                </p:cNvCxnSpPr>
                <p:nvPr/>
              </p:nvCxnSpPr>
              <p:spPr>
                <a:xfrm>
                  <a:off x="3415995" y="2576593"/>
                  <a:ext cx="554771" cy="3958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B21A8DE-89D6-0979-79E2-A9D4E96150C6}"/>
                    </a:ext>
                  </a:extLst>
                </p:cNvPr>
                <p:cNvSpPr/>
                <p:nvPr/>
              </p:nvSpPr>
              <p:spPr>
                <a:xfrm>
                  <a:off x="1196902" y="2085939"/>
                  <a:ext cx="2219093" cy="981307"/>
                </a:xfrm>
                <a:prstGeom prst="ellipse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Input Values</a:t>
                  </a:r>
                </a:p>
              </p:txBody>
            </p: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CC9CE0E5-6E3C-BA67-DECD-23C7017A8586}"/>
                    </a:ext>
                  </a:extLst>
                </p:cNvPr>
                <p:cNvCxnSpPr>
                  <a:cxnSpLocks/>
                  <a:stCxn id="5" idx="6"/>
                  <a:endCxn id="6" idx="1"/>
                </p:cNvCxnSpPr>
                <p:nvPr/>
              </p:nvCxnSpPr>
              <p:spPr>
                <a:xfrm flipV="1">
                  <a:off x="3452699" y="2972478"/>
                  <a:ext cx="518067" cy="8468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6D23C32A-B7B8-5601-8770-9B8FDC3E0C77}"/>
                    </a:ext>
                  </a:extLst>
                </p:cNvPr>
                <p:cNvSpPr/>
                <p:nvPr/>
              </p:nvSpPr>
              <p:spPr>
                <a:xfrm>
                  <a:off x="5995640" y="2434875"/>
                  <a:ext cx="2219093" cy="105932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Predicted output</a:t>
                  </a:r>
                </a:p>
              </p:txBody>
            </p: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6D602727-E2A4-5848-B3A5-4E47F9D279AC}"/>
                    </a:ext>
                  </a:extLst>
                </p:cNvPr>
                <p:cNvCxnSpPr>
                  <a:cxnSpLocks/>
                  <a:stCxn id="6" idx="3"/>
                  <a:endCxn id="15" idx="2"/>
                </p:cNvCxnSpPr>
                <p:nvPr/>
              </p:nvCxnSpPr>
              <p:spPr>
                <a:xfrm flipV="1">
                  <a:off x="5665751" y="2964538"/>
                  <a:ext cx="329889" cy="794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47899E9-8A81-7DD5-5F0E-B3580D5FF716}"/>
                    </a:ext>
                  </a:extLst>
                </p:cNvPr>
                <p:cNvSpPr/>
                <p:nvPr/>
              </p:nvSpPr>
              <p:spPr>
                <a:xfrm>
                  <a:off x="8663571" y="2309696"/>
                  <a:ext cx="1694985" cy="132556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Compute the loss function &amp; metrics</a:t>
                  </a: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2E85ADA2-AF33-DD50-1C54-2F6059B5B4DE}"/>
                    </a:ext>
                  </a:extLst>
                </p:cNvPr>
                <p:cNvCxnSpPr>
                  <a:cxnSpLocks/>
                  <a:stCxn id="15" idx="6"/>
                  <a:endCxn id="20" idx="1"/>
                </p:cNvCxnSpPr>
                <p:nvPr/>
              </p:nvCxnSpPr>
              <p:spPr>
                <a:xfrm>
                  <a:off x="8214733" y="2964538"/>
                  <a:ext cx="448838" cy="794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1BA9DC6-EC38-EE94-7616-31751F642D9E}"/>
                  </a:ext>
                </a:extLst>
              </p:cNvPr>
              <p:cNvSpPr/>
              <p:nvPr/>
            </p:nvSpPr>
            <p:spPr>
              <a:xfrm>
                <a:off x="10155044" y="2184710"/>
                <a:ext cx="1694985" cy="13255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Tweak the weights</a:t>
                </a: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7EA13445-2ABE-0E42-8A55-73114DA31140}"/>
                  </a:ext>
                </a:extLst>
              </p:cNvPr>
              <p:cNvCxnSpPr>
                <a:cxnSpLocks/>
                <a:stCxn id="20" idx="3"/>
                <a:endCxn id="34" idx="1"/>
              </p:cNvCxnSpPr>
              <p:nvPr/>
            </p:nvCxnSpPr>
            <p:spPr>
              <a:xfrm>
                <a:off x="9823299" y="2838664"/>
                <a:ext cx="331745" cy="88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Arrow: Curved Down 40">
                <a:extLst>
                  <a:ext uri="{FF2B5EF4-FFF2-40B4-BE49-F238E27FC236}">
                    <a16:creationId xmlns:a16="http://schemas.microsoft.com/office/drawing/2014/main" id="{F4D683EF-BC9C-A9E9-5704-68E235AB0987}"/>
                  </a:ext>
                </a:extLst>
              </p:cNvPr>
              <p:cNvSpPr/>
              <p:nvPr/>
            </p:nvSpPr>
            <p:spPr>
              <a:xfrm rot="10800000">
                <a:off x="4204010" y="3842396"/>
                <a:ext cx="6534615" cy="667558"/>
              </a:xfrm>
              <a:prstGeom prst="curvedDownArrow">
                <a:avLst>
                  <a:gd name="adj1" fmla="val 54464"/>
                  <a:gd name="adj2" fmla="val 132664"/>
                  <a:gd name="adj3" fmla="val 2834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1571A7F-8858-7650-2F99-CC1EE1206619}"/>
                </a:ext>
              </a:extLst>
            </p:cNvPr>
            <p:cNvSpPr/>
            <p:nvPr/>
          </p:nvSpPr>
          <p:spPr>
            <a:xfrm>
              <a:off x="3158123" y="1040772"/>
              <a:ext cx="2219093" cy="9813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Random guesses for the weights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C100D8-4F70-58CD-DAE2-AE83014DE227}"/>
                </a:ext>
              </a:extLst>
            </p:cNvPr>
            <p:cNvCxnSpPr>
              <a:cxnSpLocks/>
              <a:stCxn id="48" idx="4"/>
              <a:endCxn id="6" idx="0"/>
            </p:cNvCxnSpPr>
            <p:nvPr/>
          </p:nvCxnSpPr>
          <p:spPr>
            <a:xfrm>
              <a:off x="4267670" y="2022079"/>
              <a:ext cx="15332" cy="1538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87DA54D-355A-B6B0-2308-9B32778EBED4}"/>
              </a:ext>
            </a:extLst>
          </p:cNvPr>
          <p:cNvSpPr txBox="1"/>
          <p:nvPr/>
        </p:nvSpPr>
        <p:spPr>
          <a:xfrm>
            <a:off x="1014305" y="4973687"/>
            <a:ext cx="1896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We provide the inputs and outputs.</a:t>
            </a:r>
          </a:p>
        </p:txBody>
      </p:sp>
    </p:spTree>
    <p:extLst>
      <p:ext uri="{BB962C8B-B14F-4D97-AF65-F5344CB8AC3E}">
        <p14:creationId xmlns:p14="http://schemas.microsoft.com/office/powerpoint/2010/main" val="42271836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7AD3-457B-8539-16DE-70A484B3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Learning Process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D20AB8B-01D1-30BB-1220-E5AB5BE72E89}"/>
              </a:ext>
            </a:extLst>
          </p:cNvPr>
          <p:cNvSpPr/>
          <p:nvPr/>
        </p:nvSpPr>
        <p:spPr>
          <a:xfrm>
            <a:off x="3077737" y="1170878"/>
            <a:ext cx="8920975" cy="3806104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74CD7F-11C9-3E0B-244B-6887E1E2CFDA}"/>
              </a:ext>
            </a:extLst>
          </p:cNvPr>
          <p:cNvSpPr txBox="1"/>
          <p:nvPr/>
        </p:nvSpPr>
        <p:spPr>
          <a:xfrm>
            <a:off x="3329576" y="4650183"/>
            <a:ext cx="252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Loop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160116BA-E58F-8ED9-77B9-BAFBAC762493}"/>
              </a:ext>
            </a:extLst>
          </p:cNvPr>
          <p:cNvSpPr/>
          <p:nvPr/>
        </p:nvSpPr>
        <p:spPr>
          <a:xfrm>
            <a:off x="6858003" y="4917692"/>
            <a:ext cx="245327" cy="602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622576D-1AFA-BE9D-004E-DF588F935F99}"/>
              </a:ext>
            </a:extLst>
          </p:cNvPr>
          <p:cNvSpPr/>
          <p:nvPr/>
        </p:nvSpPr>
        <p:spPr>
          <a:xfrm>
            <a:off x="5642518" y="5531670"/>
            <a:ext cx="2672576" cy="1059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that predicts output for given input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9C29B42-5495-23C5-D171-AEAADF146C61}"/>
              </a:ext>
            </a:extLst>
          </p:cNvPr>
          <p:cNvGrpSpPr/>
          <p:nvPr/>
        </p:nvGrpSpPr>
        <p:grpSpPr>
          <a:xfrm>
            <a:off x="661645" y="1312426"/>
            <a:ext cx="11188384" cy="3469182"/>
            <a:chOff x="661645" y="1040772"/>
            <a:chExt cx="11188384" cy="34691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D63C984-15C2-C555-33E3-0E271D3AB9D1}"/>
                </a:ext>
              </a:extLst>
            </p:cNvPr>
            <p:cNvGrpSpPr/>
            <p:nvPr/>
          </p:nvGrpSpPr>
          <p:grpSpPr>
            <a:xfrm>
              <a:off x="661645" y="1952125"/>
              <a:ext cx="11188384" cy="2557829"/>
              <a:chOff x="661645" y="1952125"/>
              <a:chExt cx="11188384" cy="2557829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5981243-CA0A-B730-F1EC-AF92C77A025C}"/>
                  </a:ext>
                </a:extLst>
              </p:cNvPr>
              <p:cNvGrpSpPr/>
              <p:nvPr/>
            </p:nvGrpSpPr>
            <p:grpSpPr>
              <a:xfrm>
                <a:off x="661645" y="1952125"/>
                <a:ext cx="9161654" cy="2224050"/>
                <a:chOff x="1196902" y="2085939"/>
                <a:chExt cx="9161654" cy="2224050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07FE6176-D50F-3EBA-4571-AE1DC958F768}"/>
                    </a:ext>
                  </a:extLst>
                </p:cNvPr>
                <p:cNvSpPr/>
                <p:nvPr/>
              </p:nvSpPr>
              <p:spPr>
                <a:xfrm>
                  <a:off x="1233606" y="3328682"/>
                  <a:ext cx="2219093" cy="98130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Output Values</a:t>
                  </a: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0FDBF98-AF2C-1ED9-6885-69D351A30A91}"/>
                    </a:ext>
                  </a:extLst>
                </p:cNvPr>
                <p:cNvSpPr/>
                <p:nvPr/>
              </p:nvSpPr>
              <p:spPr>
                <a:xfrm>
                  <a:off x="3970766" y="2309696"/>
                  <a:ext cx="1694985" cy="1325563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Run the data through the nodes to compute the output values</a:t>
                  </a:r>
                </a:p>
              </p:txBody>
            </p: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896FE06D-D731-437C-2EC2-87F2DED70B91}"/>
                    </a:ext>
                  </a:extLst>
                </p:cNvPr>
                <p:cNvCxnSpPr>
                  <a:cxnSpLocks/>
                  <a:stCxn id="10" idx="6"/>
                  <a:endCxn id="6" idx="1"/>
                </p:cNvCxnSpPr>
                <p:nvPr/>
              </p:nvCxnSpPr>
              <p:spPr>
                <a:xfrm>
                  <a:off x="3415995" y="2576593"/>
                  <a:ext cx="554771" cy="3958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B21A8DE-89D6-0979-79E2-A9D4E96150C6}"/>
                    </a:ext>
                  </a:extLst>
                </p:cNvPr>
                <p:cNvSpPr/>
                <p:nvPr/>
              </p:nvSpPr>
              <p:spPr>
                <a:xfrm>
                  <a:off x="1196902" y="2085939"/>
                  <a:ext cx="2219093" cy="98130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Input Values</a:t>
                  </a:r>
                </a:p>
              </p:txBody>
            </p: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CC9CE0E5-6E3C-BA67-DECD-23C7017A8586}"/>
                    </a:ext>
                  </a:extLst>
                </p:cNvPr>
                <p:cNvCxnSpPr>
                  <a:cxnSpLocks/>
                  <a:stCxn id="5" idx="6"/>
                  <a:endCxn id="6" idx="1"/>
                </p:cNvCxnSpPr>
                <p:nvPr/>
              </p:nvCxnSpPr>
              <p:spPr>
                <a:xfrm flipV="1">
                  <a:off x="3452699" y="2972478"/>
                  <a:ext cx="518067" cy="8468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6D23C32A-B7B8-5601-8770-9B8FDC3E0C77}"/>
                    </a:ext>
                  </a:extLst>
                </p:cNvPr>
                <p:cNvSpPr/>
                <p:nvPr/>
              </p:nvSpPr>
              <p:spPr>
                <a:xfrm>
                  <a:off x="5995640" y="2434875"/>
                  <a:ext cx="2219093" cy="105932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Predicted output</a:t>
                  </a:r>
                </a:p>
              </p:txBody>
            </p: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6D602727-E2A4-5848-B3A5-4E47F9D279AC}"/>
                    </a:ext>
                  </a:extLst>
                </p:cNvPr>
                <p:cNvCxnSpPr>
                  <a:cxnSpLocks/>
                  <a:stCxn id="6" idx="3"/>
                  <a:endCxn id="15" idx="2"/>
                </p:cNvCxnSpPr>
                <p:nvPr/>
              </p:nvCxnSpPr>
              <p:spPr>
                <a:xfrm flipV="1">
                  <a:off x="5665751" y="2964538"/>
                  <a:ext cx="329889" cy="794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47899E9-8A81-7DD5-5F0E-B3580D5FF716}"/>
                    </a:ext>
                  </a:extLst>
                </p:cNvPr>
                <p:cNvSpPr/>
                <p:nvPr/>
              </p:nvSpPr>
              <p:spPr>
                <a:xfrm>
                  <a:off x="8663571" y="2309696"/>
                  <a:ext cx="1694985" cy="132556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Compute the loss function &amp; metrics</a:t>
                  </a: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2E85ADA2-AF33-DD50-1C54-2F6059B5B4DE}"/>
                    </a:ext>
                  </a:extLst>
                </p:cNvPr>
                <p:cNvCxnSpPr>
                  <a:cxnSpLocks/>
                  <a:stCxn id="15" idx="6"/>
                  <a:endCxn id="20" idx="1"/>
                </p:cNvCxnSpPr>
                <p:nvPr/>
              </p:nvCxnSpPr>
              <p:spPr>
                <a:xfrm>
                  <a:off x="8214733" y="2964538"/>
                  <a:ext cx="448838" cy="794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1BA9DC6-EC38-EE94-7616-31751F642D9E}"/>
                  </a:ext>
                </a:extLst>
              </p:cNvPr>
              <p:cNvSpPr/>
              <p:nvPr/>
            </p:nvSpPr>
            <p:spPr>
              <a:xfrm>
                <a:off x="10155044" y="2184710"/>
                <a:ext cx="1694985" cy="13255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Tweak the weights</a:t>
                </a: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7EA13445-2ABE-0E42-8A55-73114DA31140}"/>
                  </a:ext>
                </a:extLst>
              </p:cNvPr>
              <p:cNvCxnSpPr>
                <a:cxnSpLocks/>
                <a:stCxn id="20" idx="3"/>
                <a:endCxn id="34" idx="1"/>
              </p:cNvCxnSpPr>
              <p:nvPr/>
            </p:nvCxnSpPr>
            <p:spPr>
              <a:xfrm>
                <a:off x="9823299" y="2838664"/>
                <a:ext cx="331745" cy="88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Arrow: Curved Down 40">
                <a:extLst>
                  <a:ext uri="{FF2B5EF4-FFF2-40B4-BE49-F238E27FC236}">
                    <a16:creationId xmlns:a16="http://schemas.microsoft.com/office/drawing/2014/main" id="{F4D683EF-BC9C-A9E9-5704-68E235AB0987}"/>
                  </a:ext>
                </a:extLst>
              </p:cNvPr>
              <p:cNvSpPr/>
              <p:nvPr/>
            </p:nvSpPr>
            <p:spPr>
              <a:xfrm rot="10800000">
                <a:off x="4204010" y="3842396"/>
                <a:ext cx="6534615" cy="667558"/>
              </a:xfrm>
              <a:prstGeom prst="curvedDownArrow">
                <a:avLst>
                  <a:gd name="adj1" fmla="val 54464"/>
                  <a:gd name="adj2" fmla="val 132664"/>
                  <a:gd name="adj3" fmla="val 2834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1571A7F-8858-7650-2F99-CC1EE1206619}"/>
                </a:ext>
              </a:extLst>
            </p:cNvPr>
            <p:cNvSpPr/>
            <p:nvPr/>
          </p:nvSpPr>
          <p:spPr>
            <a:xfrm>
              <a:off x="3158123" y="1040772"/>
              <a:ext cx="2219093" cy="9813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Random guesses for the weights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C100D8-4F70-58CD-DAE2-AE83014DE227}"/>
                </a:ext>
              </a:extLst>
            </p:cNvPr>
            <p:cNvCxnSpPr>
              <a:cxnSpLocks/>
              <a:stCxn id="48" idx="4"/>
              <a:endCxn id="6" idx="0"/>
            </p:cNvCxnSpPr>
            <p:nvPr/>
          </p:nvCxnSpPr>
          <p:spPr>
            <a:xfrm>
              <a:off x="4267670" y="2022079"/>
              <a:ext cx="15332" cy="1538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6DEA6E0-4C89-D345-09C9-3B322A538CE7}"/>
              </a:ext>
            </a:extLst>
          </p:cNvPr>
          <p:cNvSpPr txBox="1"/>
          <p:nvPr/>
        </p:nvSpPr>
        <p:spPr>
          <a:xfrm>
            <a:off x="3022722" y="5104319"/>
            <a:ext cx="23112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We design the model, the layers, the number of nodes, and the activation functions.</a:t>
            </a:r>
          </a:p>
        </p:txBody>
      </p:sp>
    </p:spTree>
    <p:extLst>
      <p:ext uri="{BB962C8B-B14F-4D97-AF65-F5344CB8AC3E}">
        <p14:creationId xmlns:p14="http://schemas.microsoft.com/office/powerpoint/2010/main" val="27978173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7AD3-457B-8539-16DE-70A484B3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Learning Process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D20AB8B-01D1-30BB-1220-E5AB5BE72E89}"/>
              </a:ext>
            </a:extLst>
          </p:cNvPr>
          <p:cNvSpPr/>
          <p:nvPr/>
        </p:nvSpPr>
        <p:spPr>
          <a:xfrm>
            <a:off x="3077737" y="1170878"/>
            <a:ext cx="8920975" cy="3806104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74CD7F-11C9-3E0B-244B-6887E1E2CFDA}"/>
              </a:ext>
            </a:extLst>
          </p:cNvPr>
          <p:cNvSpPr txBox="1"/>
          <p:nvPr/>
        </p:nvSpPr>
        <p:spPr>
          <a:xfrm>
            <a:off x="3329576" y="4650183"/>
            <a:ext cx="252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Loop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160116BA-E58F-8ED9-77B9-BAFBAC762493}"/>
              </a:ext>
            </a:extLst>
          </p:cNvPr>
          <p:cNvSpPr/>
          <p:nvPr/>
        </p:nvSpPr>
        <p:spPr>
          <a:xfrm>
            <a:off x="6858003" y="4917692"/>
            <a:ext cx="245327" cy="602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622576D-1AFA-BE9D-004E-DF588F935F99}"/>
              </a:ext>
            </a:extLst>
          </p:cNvPr>
          <p:cNvSpPr/>
          <p:nvPr/>
        </p:nvSpPr>
        <p:spPr>
          <a:xfrm>
            <a:off x="5642518" y="5531670"/>
            <a:ext cx="2672576" cy="1059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that predicts output for given input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9C29B42-5495-23C5-D171-AEAADF146C61}"/>
              </a:ext>
            </a:extLst>
          </p:cNvPr>
          <p:cNvGrpSpPr/>
          <p:nvPr/>
        </p:nvGrpSpPr>
        <p:grpSpPr>
          <a:xfrm>
            <a:off x="661645" y="1312426"/>
            <a:ext cx="11188384" cy="3469182"/>
            <a:chOff x="661645" y="1040772"/>
            <a:chExt cx="11188384" cy="34691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D63C984-15C2-C555-33E3-0E271D3AB9D1}"/>
                </a:ext>
              </a:extLst>
            </p:cNvPr>
            <p:cNvGrpSpPr/>
            <p:nvPr/>
          </p:nvGrpSpPr>
          <p:grpSpPr>
            <a:xfrm>
              <a:off x="661645" y="1952125"/>
              <a:ext cx="11188384" cy="2557829"/>
              <a:chOff x="661645" y="1952125"/>
              <a:chExt cx="11188384" cy="2557829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5981243-CA0A-B730-F1EC-AF92C77A025C}"/>
                  </a:ext>
                </a:extLst>
              </p:cNvPr>
              <p:cNvGrpSpPr/>
              <p:nvPr/>
            </p:nvGrpSpPr>
            <p:grpSpPr>
              <a:xfrm>
                <a:off x="661645" y="1952125"/>
                <a:ext cx="9161654" cy="2224050"/>
                <a:chOff x="1196902" y="2085939"/>
                <a:chExt cx="9161654" cy="2224050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07FE6176-D50F-3EBA-4571-AE1DC958F768}"/>
                    </a:ext>
                  </a:extLst>
                </p:cNvPr>
                <p:cNvSpPr/>
                <p:nvPr/>
              </p:nvSpPr>
              <p:spPr>
                <a:xfrm>
                  <a:off x="1233606" y="3328682"/>
                  <a:ext cx="2219093" cy="98130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Output Values</a:t>
                  </a: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0FDBF98-AF2C-1ED9-6885-69D351A30A91}"/>
                    </a:ext>
                  </a:extLst>
                </p:cNvPr>
                <p:cNvSpPr/>
                <p:nvPr/>
              </p:nvSpPr>
              <p:spPr>
                <a:xfrm>
                  <a:off x="3970766" y="2309696"/>
                  <a:ext cx="1694985" cy="132556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Run the data through the nodes to compute the output values</a:t>
                  </a:r>
                </a:p>
              </p:txBody>
            </p: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896FE06D-D731-437C-2EC2-87F2DED70B91}"/>
                    </a:ext>
                  </a:extLst>
                </p:cNvPr>
                <p:cNvCxnSpPr>
                  <a:cxnSpLocks/>
                  <a:stCxn id="10" idx="6"/>
                  <a:endCxn id="6" idx="1"/>
                </p:cNvCxnSpPr>
                <p:nvPr/>
              </p:nvCxnSpPr>
              <p:spPr>
                <a:xfrm>
                  <a:off x="3415995" y="2576593"/>
                  <a:ext cx="554771" cy="3958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B21A8DE-89D6-0979-79E2-A9D4E96150C6}"/>
                    </a:ext>
                  </a:extLst>
                </p:cNvPr>
                <p:cNvSpPr/>
                <p:nvPr/>
              </p:nvSpPr>
              <p:spPr>
                <a:xfrm>
                  <a:off x="1196902" y="2085939"/>
                  <a:ext cx="2219093" cy="98130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Input Values</a:t>
                  </a:r>
                </a:p>
              </p:txBody>
            </p: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CC9CE0E5-6E3C-BA67-DECD-23C7017A8586}"/>
                    </a:ext>
                  </a:extLst>
                </p:cNvPr>
                <p:cNvCxnSpPr>
                  <a:cxnSpLocks/>
                  <a:stCxn id="5" idx="6"/>
                  <a:endCxn id="6" idx="1"/>
                </p:cNvCxnSpPr>
                <p:nvPr/>
              </p:nvCxnSpPr>
              <p:spPr>
                <a:xfrm flipV="1">
                  <a:off x="3452699" y="2972478"/>
                  <a:ext cx="518067" cy="8468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6D23C32A-B7B8-5601-8770-9B8FDC3E0C77}"/>
                    </a:ext>
                  </a:extLst>
                </p:cNvPr>
                <p:cNvSpPr/>
                <p:nvPr/>
              </p:nvSpPr>
              <p:spPr>
                <a:xfrm>
                  <a:off x="5995640" y="2434875"/>
                  <a:ext cx="2219093" cy="105932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Predicted output</a:t>
                  </a:r>
                </a:p>
              </p:txBody>
            </p: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6D602727-E2A4-5848-B3A5-4E47F9D279AC}"/>
                    </a:ext>
                  </a:extLst>
                </p:cNvPr>
                <p:cNvCxnSpPr>
                  <a:cxnSpLocks/>
                  <a:stCxn id="6" idx="3"/>
                  <a:endCxn id="15" idx="2"/>
                </p:cNvCxnSpPr>
                <p:nvPr/>
              </p:nvCxnSpPr>
              <p:spPr>
                <a:xfrm flipV="1">
                  <a:off x="5665751" y="2964538"/>
                  <a:ext cx="329889" cy="794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47899E9-8A81-7DD5-5F0E-B3580D5FF716}"/>
                    </a:ext>
                  </a:extLst>
                </p:cNvPr>
                <p:cNvSpPr/>
                <p:nvPr/>
              </p:nvSpPr>
              <p:spPr>
                <a:xfrm>
                  <a:off x="8663571" y="2309696"/>
                  <a:ext cx="1694985" cy="1325563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Compute the loss function &amp; metrics </a:t>
                  </a: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2E85ADA2-AF33-DD50-1C54-2F6059B5B4DE}"/>
                    </a:ext>
                  </a:extLst>
                </p:cNvPr>
                <p:cNvCxnSpPr>
                  <a:cxnSpLocks/>
                  <a:stCxn id="15" idx="6"/>
                  <a:endCxn id="20" idx="1"/>
                </p:cNvCxnSpPr>
                <p:nvPr/>
              </p:nvCxnSpPr>
              <p:spPr>
                <a:xfrm>
                  <a:off x="8214733" y="2964538"/>
                  <a:ext cx="448838" cy="794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1BA9DC6-EC38-EE94-7616-31751F642D9E}"/>
                  </a:ext>
                </a:extLst>
              </p:cNvPr>
              <p:cNvSpPr/>
              <p:nvPr/>
            </p:nvSpPr>
            <p:spPr>
              <a:xfrm>
                <a:off x="10155044" y="2184710"/>
                <a:ext cx="1694985" cy="13255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Tweak the weights</a:t>
                </a: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7EA13445-2ABE-0E42-8A55-73114DA31140}"/>
                  </a:ext>
                </a:extLst>
              </p:cNvPr>
              <p:cNvCxnSpPr>
                <a:cxnSpLocks/>
                <a:stCxn id="20" idx="3"/>
                <a:endCxn id="34" idx="1"/>
              </p:cNvCxnSpPr>
              <p:nvPr/>
            </p:nvCxnSpPr>
            <p:spPr>
              <a:xfrm>
                <a:off x="9823299" y="2838664"/>
                <a:ext cx="331745" cy="88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Arrow: Curved Down 40">
                <a:extLst>
                  <a:ext uri="{FF2B5EF4-FFF2-40B4-BE49-F238E27FC236}">
                    <a16:creationId xmlns:a16="http://schemas.microsoft.com/office/drawing/2014/main" id="{F4D683EF-BC9C-A9E9-5704-68E235AB0987}"/>
                  </a:ext>
                </a:extLst>
              </p:cNvPr>
              <p:cNvSpPr/>
              <p:nvPr/>
            </p:nvSpPr>
            <p:spPr>
              <a:xfrm rot="10800000">
                <a:off x="4204010" y="3842396"/>
                <a:ext cx="6534615" cy="667558"/>
              </a:xfrm>
              <a:prstGeom prst="curvedDownArrow">
                <a:avLst>
                  <a:gd name="adj1" fmla="val 54464"/>
                  <a:gd name="adj2" fmla="val 132664"/>
                  <a:gd name="adj3" fmla="val 2834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1571A7F-8858-7650-2F99-CC1EE1206619}"/>
                </a:ext>
              </a:extLst>
            </p:cNvPr>
            <p:cNvSpPr/>
            <p:nvPr/>
          </p:nvSpPr>
          <p:spPr>
            <a:xfrm>
              <a:off x="3158123" y="1040772"/>
              <a:ext cx="2219093" cy="9813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Random guesses for the weights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C100D8-4F70-58CD-DAE2-AE83014DE227}"/>
                </a:ext>
              </a:extLst>
            </p:cNvPr>
            <p:cNvCxnSpPr>
              <a:cxnSpLocks/>
              <a:stCxn id="48" idx="4"/>
              <a:endCxn id="6" idx="0"/>
            </p:cNvCxnSpPr>
            <p:nvPr/>
          </p:nvCxnSpPr>
          <p:spPr>
            <a:xfrm>
              <a:off x="4267670" y="2022079"/>
              <a:ext cx="15332" cy="1538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3AA967FA-89C4-B524-E04C-ED490C7248CA}"/>
              </a:ext>
            </a:extLst>
          </p:cNvPr>
          <p:cNvSpPr txBox="1"/>
          <p:nvPr/>
        </p:nvSpPr>
        <p:spPr>
          <a:xfrm>
            <a:off x="8091614" y="1290667"/>
            <a:ext cx="1896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We tell the algorithm which loss function to use. </a:t>
            </a:r>
          </a:p>
        </p:txBody>
      </p:sp>
    </p:spTree>
    <p:extLst>
      <p:ext uri="{BB962C8B-B14F-4D97-AF65-F5344CB8AC3E}">
        <p14:creationId xmlns:p14="http://schemas.microsoft.com/office/powerpoint/2010/main" val="40681909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7AD3-457B-8539-16DE-70A484B3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Learning Process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D20AB8B-01D1-30BB-1220-E5AB5BE72E89}"/>
              </a:ext>
            </a:extLst>
          </p:cNvPr>
          <p:cNvSpPr/>
          <p:nvPr/>
        </p:nvSpPr>
        <p:spPr>
          <a:xfrm>
            <a:off x="3077737" y="1170878"/>
            <a:ext cx="8920975" cy="3806104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74CD7F-11C9-3E0B-244B-6887E1E2CFDA}"/>
              </a:ext>
            </a:extLst>
          </p:cNvPr>
          <p:cNvSpPr txBox="1"/>
          <p:nvPr/>
        </p:nvSpPr>
        <p:spPr>
          <a:xfrm>
            <a:off x="3329576" y="4650183"/>
            <a:ext cx="252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Loop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160116BA-E58F-8ED9-77B9-BAFBAC762493}"/>
              </a:ext>
            </a:extLst>
          </p:cNvPr>
          <p:cNvSpPr/>
          <p:nvPr/>
        </p:nvSpPr>
        <p:spPr>
          <a:xfrm>
            <a:off x="6858003" y="4917692"/>
            <a:ext cx="245327" cy="602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622576D-1AFA-BE9D-004E-DF588F935F99}"/>
              </a:ext>
            </a:extLst>
          </p:cNvPr>
          <p:cNvSpPr/>
          <p:nvPr/>
        </p:nvSpPr>
        <p:spPr>
          <a:xfrm>
            <a:off x="5642518" y="5531670"/>
            <a:ext cx="2672576" cy="1059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that predicts output for given input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9C29B42-5495-23C5-D171-AEAADF146C61}"/>
              </a:ext>
            </a:extLst>
          </p:cNvPr>
          <p:cNvGrpSpPr/>
          <p:nvPr/>
        </p:nvGrpSpPr>
        <p:grpSpPr>
          <a:xfrm>
            <a:off x="661645" y="1312426"/>
            <a:ext cx="11188384" cy="3469182"/>
            <a:chOff x="661645" y="1040772"/>
            <a:chExt cx="11188384" cy="34691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D63C984-15C2-C555-33E3-0E271D3AB9D1}"/>
                </a:ext>
              </a:extLst>
            </p:cNvPr>
            <p:cNvGrpSpPr/>
            <p:nvPr/>
          </p:nvGrpSpPr>
          <p:grpSpPr>
            <a:xfrm>
              <a:off x="661645" y="1952125"/>
              <a:ext cx="11188384" cy="2557829"/>
              <a:chOff x="661645" y="1952125"/>
              <a:chExt cx="11188384" cy="2557829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5981243-CA0A-B730-F1EC-AF92C77A025C}"/>
                  </a:ext>
                </a:extLst>
              </p:cNvPr>
              <p:cNvGrpSpPr/>
              <p:nvPr/>
            </p:nvGrpSpPr>
            <p:grpSpPr>
              <a:xfrm>
                <a:off x="661645" y="1952125"/>
                <a:ext cx="9161654" cy="2224050"/>
                <a:chOff x="1196902" y="2085939"/>
                <a:chExt cx="9161654" cy="2224050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07FE6176-D50F-3EBA-4571-AE1DC958F768}"/>
                    </a:ext>
                  </a:extLst>
                </p:cNvPr>
                <p:cNvSpPr/>
                <p:nvPr/>
              </p:nvSpPr>
              <p:spPr>
                <a:xfrm>
                  <a:off x="1233606" y="3328682"/>
                  <a:ext cx="2219093" cy="98130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Output Values</a:t>
                  </a: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0FDBF98-AF2C-1ED9-6885-69D351A30A91}"/>
                    </a:ext>
                  </a:extLst>
                </p:cNvPr>
                <p:cNvSpPr/>
                <p:nvPr/>
              </p:nvSpPr>
              <p:spPr>
                <a:xfrm>
                  <a:off x="3970766" y="2309696"/>
                  <a:ext cx="1694985" cy="132556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Run the data through the nodes to compute the output values</a:t>
                  </a:r>
                </a:p>
              </p:txBody>
            </p: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896FE06D-D731-437C-2EC2-87F2DED70B91}"/>
                    </a:ext>
                  </a:extLst>
                </p:cNvPr>
                <p:cNvCxnSpPr>
                  <a:cxnSpLocks/>
                  <a:stCxn id="10" idx="6"/>
                  <a:endCxn id="6" idx="1"/>
                </p:cNvCxnSpPr>
                <p:nvPr/>
              </p:nvCxnSpPr>
              <p:spPr>
                <a:xfrm>
                  <a:off x="3415995" y="2576593"/>
                  <a:ext cx="554771" cy="3958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B21A8DE-89D6-0979-79E2-A9D4E96150C6}"/>
                    </a:ext>
                  </a:extLst>
                </p:cNvPr>
                <p:cNvSpPr/>
                <p:nvPr/>
              </p:nvSpPr>
              <p:spPr>
                <a:xfrm>
                  <a:off x="1196902" y="2085939"/>
                  <a:ext cx="2219093" cy="98130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Input Values</a:t>
                  </a:r>
                </a:p>
              </p:txBody>
            </p: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CC9CE0E5-6E3C-BA67-DECD-23C7017A8586}"/>
                    </a:ext>
                  </a:extLst>
                </p:cNvPr>
                <p:cNvCxnSpPr>
                  <a:cxnSpLocks/>
                  <a:stCxn id="5" idx="6"/>
                  <a:endCxn id="6" idx="1"/>
                </p:cNvCxnSpPr>
                <p:nvPr/>
              </p:nvCxnSpPr>
              <p:spPr>
                <a:xfrm flipV="1">
                  <a:off x="3452699" y="2972478"/>
                  <a:ext cx="518067" cy="8468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6D23C32A-B7B8-5601-8770-9B8FDC3E0C77}"/>
                    </a:ext>
                  </a:extLst>
                </p:cNvPr>
                <p:cNvSpPr/>
                <p:nvPr/>
              </p:nvSpPr>
              <p:spPr>
                <a:xfrm>
                  <a:off x="5995640" y="2434875"/>
                  <a:ext cx="2219093" cy="105932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Predicted output</a:t>
                  </a:r>
                </a:p>
              </p:txBody>
            </p: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6D602727-E2A4-5848-B3A5-4E47F9D279AC}"/>
                    </a:ext>
                  </a:extLst>
                </p:cNvPr>
                <p:cNvCxnSpPr>
                  <a:cxnSpLocks/>
                  <a:stCxn id="6" idx="3"/>
                  <a:endCxn id="15" idx="2"/>
                </p:cNvCxnSpPr>
                <p:nvPr/>
              </p:nvCxnSpPr>
              <p:spPr>
                <a:xfrm flipV="1">
                  <a:off x="5665751" y="2964538"/>
                  <a:ext cx="329889" cy="794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47899E9-8A81-7DD5-5F0E-B3580D5FF716}"/>
                    </a:ext>
                  </a:extLst>
                </p:cNvPr>
                <p:cNvSpPr/>
                <p:nvPr/>
              </p:nvSpPr>
              <p:spPr>
                <a:xfrm>
                  <a:off x="8663571" y="2309696"/>
                  <a:ext cx="1694985" cy="132556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Compute the loss function &amp; metrics</a:t>
                  </a: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2E85ADA2-AF33-DD50-1C54-2F6059B5B4DE}"/>
                    </a:ext>
                  </a:extLst>
                </p:cNvPr>
                <p:cNvCxnSpPr>
                  <a:cxnSpLocks/>
                  <a:stCxn id="15" idx="6"/>
                  <a:endCxn id="20" idx="1"/>
                </p:cNvCxnSpPr>
                <p:nvPr/>
              </p:nvCxnSpPr>
              <p:spPr>
                <a:xfrm>
                  <a:off x="8214733" y="2964538"/>
                  <a:ext cx="448838" cy="794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1BA9DC6-EC38-EE94-7616-31751F642D9E}"/>
                  </a:ext>
                </a:extLst>
              </p:cNvPr>
              <p:cNvSpPr/>
              <p:nvPr/>
            </p:nvSpPr>
            <p:spPr>
              <a:xfrm>
                <a:off x="10155044" y="2184710"/>
                <a:ext cx="1694985" cy="1325563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Tweak the weights</a:t>
                </a: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7EA13445-2ABE-0E42-8A55-73114DA31140}"/>
                  </a:ext>
                </a:extLst>
              </p:cNvPr>
              <p:cNvCxnSpPr>
                <a:cxnSpLocks/>
                <a:stCxn id="20" idx="3"/>
                <a:endCxn id="34" idx="1"/>
              </p:cNvCxnSpPr>
              <p:nvPr/>
            </p:nvCxnSpPr>
            <p:spPr>
              <a:xfrm>
                <a:off x="9823299" y="2838664"/>
                <a:ext cx="331745" cy="88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Arrow: Curved Down 40">
                <a:extLst>
                  <a:ext uri="{FF2B5EF4-FFF2-40B4-BE49-F238E27FC236}">
                    <a16:creationId xmlns:a16="http://schemas.microsoft.com/office/drawing/2014/main" id="{F4D683EF-BC9C-A9E9-5704-68E235AB0987}"/>
                  </a:ext>
                </a:extLst>
              </p:cNvPr>
              <p:cNvSpPr/>
              <p:nvPr/>
            </p:nvSpPr>
            <p:spPr>
              <a:xfrm rot="10800000">
                <a:off x="4204010" y="3842396"/>
                <a:ext cx="6534615" cy="667558"/>
              </a:xfrm>
              <a:prstGeom prst="curvedDownArrow">
                <a:avLst>
                  <a:gd name="adj1" fmla="val 54464"/>
                  <a:gd name="adj2" fmla="val 132664"/>
                  <a:gd name="adj3" fmla="val 2834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1571A7F-8858-7650-2F99-CC1EE1206619}"/>
                </a:ext>
              </a:extLst>
            </p:cNvPr>
            <p:cNvSpPr/>
            <p:nvPr/>
          </p:nvSpPr>
          <p:spPr>
            <a:xfrm>
              <a:off x="3158123" y="1040772"/>
              <a:ext cx="2219093" cy="9813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Random guesses for the weights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C100D8-4F70-58CD-DAE2-AE83014DE227}"/>
                </a:ext>
              </a:extLst>
            </p:cNvPr>
            <p:cNvCxnSpPr>
              <a:cxnSpLocks/>
              <a:stCxn id="48" idx="4"/>
              <a:endCxn id="6" idx="0"/>
            </p:cNvCxnSpPr>
            <p:nvPr/>
          </p:nvCxnSpPr>
          <p:spPr>
            <a:xfrm>
              <a:off x="4267670" y="2022079"/>
              <a:ext cx="15332" cy="1538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925B38D-C68F-F214-81A5-EDB8F93ACA24}"/>
              </a:ext>
            </a:extLst>
          </p:cNvPr>
          <p:cNvSpPr txBox="1"/>
          <p:nvPr/>
        </p:nvSpPr>
        <p:spPr>
          <a:xfrm>
            <a:off x="9742449" y="1300723"/>
            <a:ext cx="2256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We tell the algorithm the method for tweaking the weights</a:t>
            </a:r>
          </a:p>
        </p:txBody>
      </p:sp>
    </p:spTree>
    <p:extLst>
      <p:ext uri="{BB962C8B-B14F-4D97-AF65-F5344CB8AC3E}">
        <p14:creationId xmlns:p14="http://schemas.microsoft.com/office/powerpoint/2010/main" val="27434457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7AD3-457B-8539-16DE-70A484B3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Learning Process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D20AB8B-01D1-30BB-1220-E5AB5BE72E89}"/>
              </a:ext>
            </a:extLst>
          </p:cNvPr>
          <p:cNvSpPr/>
          <p:nvPr/>
        </p:nvSpPr>
        <p:spPr>
          <a:xfrm>
            <a:off x="3077737" y="1170878"/>
            <a:ext cx="8920975" cy="3806104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74CD7F-11C9-3E0B-244B-6887E1E2CFDA}"/>
              </a:ext>
            </a:extLst>
          </p:cNvPr>
          <p:cNvSpPr txBox="1"/>
          <p:nvPr/>
        </p:nvSpPr>
        <p:spPr>
          <a:xfrm>
            <a:off x="3329576" y="4650183"/>
            <a:ext cx="252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Loop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160116BA-E58F-8ED9-77B9-BAFBAC762493}"/>
              </a:ext>
            </a:extLst>
          </p:cNvPr>
          <p:cNvSpPr/>
          <p:nvPr/>
        </p:nvSpPr>
        <p:spPr>
          <a:xfrm>
            <a:off x="6858003" y="4917692"/>
            <a:ext cx="245327" cy="602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622576D-1AFA-BE9D-004E-DF588F935F99}"/>
              </a:ext>
            </a:extLst>
          </p:cNvPr>
          <p:cNvSpPr/>
          <p:nvPr/>
        </p:nvSpPr>
        <p:spPr>
          <a:xfrm>
            <a:off x="5642518" y="5531670"/>
            <a:ext cx="2672576" cy="1059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that predicts output for given input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9C29B42-5495-23C5-D171-AEAADF146C61}"/>
              </a:ext>
            </a:extLst>
          </p:cNvPr>
          <p:cNvGrpSpPr/>
          <p:nvPr/>
        </p:nvGrpSpPr>
        <p:grpSpPr>
          <a:xfrm>
            <a:off x="661645" y="1321053"/>
            <a:ext cx="11188384" cy="3469182"/>
            <a:chOff x="661645" y="1040772"/>
            <a:chExt cx="11188384" cy="34691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D63C984-15C2-C555-33E3-0E271D3AB9D1}"/>
                </a:ext>
              </a:extLst>
            </p:cNvPr>
            <p:cNvGrpSpPr/>
            <p:nvPr/>
          </p:nvGrpSpPr>
          <p:grpSpPr>
            <a:xfrm>
              <a:off x="661645" y="1952125"/>
              <a:ext cx="11188384" cy="2557829"/>
              <a:chOff x="661645" y="1952125"/>
              <a:chExt cx="11188384" cy="2557829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5981243-CA0A-B730-F1EC-AF92C77A025C}"/>
                  </a:ext>
                </a:extLst>
              </p:cNvPr>
              <p:cNvGrpSpPr/>
              <p:nvPr/>
            </p:nvGrpSpPr>
            <p:grpSpPr>
              <a:xfrm>
                <a:off x="661645" y="1952125"/>
                <a:ext cx="9161654" cy="2224050"/>
                <a:chOff x="1196902" y="2085939"/>
                <a:chExt cx="9161654" cy="2224050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07FE6176-D50F-3EBA-4571-AE1DC958F768}"/>
                    </a:ext>
                  </a:extLst>
                </p:cNvPr>
                <p:cNvSpPr/>
                <p:nvPr/>
              </p:nvSpPr>
              <p:spPr>
                <a:xfrm>
                  <a:off x="1233606" y="3328682"/>
                  <a:ext cx="2219093" cy="98130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Output Values</a:t>
                  </a: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0FDBF98-AF2C-1ED9-6885-69D351A30A91}"/>
                    </a:ext>
                  </a:extLst>
                </p:cNvPr>
                <p:cNvSpPr/>
                <p:nvPr/>
              </p:nvSpPr>
              <p:spPr>
                <a:xfrm>
                  <a:off x="3970766" y="2309696"/>
                  <a:ext cx="1694985" cy="132556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Run the data through the nodes to compute the output values</a:t>
                  </a:r>
                </a:p>
              </p:txBody>
            </p: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896FE06D-D731-437C-2EC2-87F2DED70B91}"/>
                    </a:ext>
                  </a:extLst>
                </p:cNvPr>
                <p:cNvCxnSpPr>
                  <a:cxnSpLocks/>
                  <a:stCxn id="10" idx="6"/>
                  <a:endCxn id="6" idx="1"/>
                </p:cNvCxnSpPr>
                <p:nvPr/>
              </p:nvCxnSpPr>
              <p:spPr>
                <a:xfrm>
                  <a:off x="3415995" y="2576593"/>
                  <a:ext cx="554771" cy="3958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B21A8DE-89D6-0979-79E2-A9D4E96150C6}"/>
                    </a:ext>
                  </a:extLst>
                </p:cNvPr>
                <p:cNvSpPr/>
                <p:nvPr/>
              </p:nvSpPr>
              <p:spPr>
                <a:xfrm>
                  <a:off x="1196902" y="2085939"/>
                  <a:ext cx="2219093" cy="98130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Input Values</a:t>
                  </a:r>
                </a:p>
              </p:txBody>
            </p: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CC9CE0E5-6E3C-BA67-DECD-23C7017A8586}"/>
                    </a:ext>
                  </a:extLst>
                </p:cNvPr>
                <p:cNvCxnSpPr>
                  <a:cxnSpLocks/>
                  <a:stCxn id="5" idx="6"/>
                  <a:endCxn id="6" idx="1"/>
                </p:cNvCxnSpPr>
                <p:nvPr/>
              </p:nvCxnSpPr>
              <p:spPr>
                <a:xfrm flipV="1">
                  <a:off x="3452699" y="2972478"/>
                  <a:ext cx="518067" cy="8468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6D23C32A-B7B8-5601-8770-9B8FDC3E0C77}"/>
                    </a:ext>
                  </a:extLst>
                </p:cNvPr>
                <p:cNvSpPr/>
                <p:nvPr/>
              </p:nvSpPr>
              <p:spPr>
                <a:xfrm>
                  <a:off x="5995640" y="2434875"/>
                  <a:ext cx="2219093" cy="105932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Predicted output</a:t>
                  </a:r>
                </a:p>
              </p:txBody>
            </p: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6D602727-E2A4-5848-B3A5-4E47F9D279AC}"/>
                    </a:ext>
                  </a:extLst>
                </p:cNvPr>
                <p:cNvCxnSpPr>
                  <a:cxnSpLocks/>
                  <a:stCxn id="6" idx="3"/>
                  <a:endCxn id="15" idx="2"/>
                </p:cNvCxnSpPr>
                <p:nvPr/>
              </p:nvCxnSpPr>
              <p:spPr>
                <a:xfrm flipV="1">
                  <a:off x="5665751" y="2964538"/>
                  <a:ext cx="329889" cy="794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47899E9-8A81-7DD5-5F0E-B3580D5FF716}"/>
                    </a:ext>
                  </a:extLst>
                </p:cNvPr>
                <p:cNvSpPr/>
                <p:nvPr/>
              </p:nvSpPr>
              <p:spPr>
                <a:xfrm>
                  <a:off x="8663571" y="2309696"/>
                  <a:ext cx="1694985" cy="132556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Compute the loss function &amp; metrics</a:t>
                  </a: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2E85ADA2-AF33-DD50-1C54-2F6059B5B4DE}"/>
                    </a:ext>
                  </a:extLst>
                </p:cNvPr>
                <p:cNvCxnSpPr>
                  <a:cxnSpLocks/>
                  <a:stCxn id="15" idx="6"/>
                  <a:endCxn id="20" idx="1"/>
                </p:cNvCxnSpPr>
                <p:nvPr/>
              </p:nvCxnSpPr>
              <p:spPr>
                <a:xfrm>
                  <a:off x="8214733" y="2964538"/>
                  <a:ext cx="448838" cy="794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1BA9DC6-EC38-EE94-7616-31751F642D9E}"/>
                  </a:ext>
                </a:extLst>
              </p:cNvPr>
              <p:cNvSpPr/>
              <p:nvPr/>
            </p:nvSpPr>
            <p:spPr>
              <a:xfrm>
                <a:off x="10155044" y="2184710"/>
                <a:ext cx="1694985" cy="13255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Tweak the weights</a:t>
                </a: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7EA13445-2ABE-0E42-8A55-73114DA31140}"/>
                  </a:ext>
                </a:extLst>
              </p:cNvPr>
              <p:cNvCxnSpPr>
                <a:cxnSpLocks/>
                <a:stCxn id="20" idx="3"/>
                <a:endCxn id="34" idx="1"/>
              </p:cNvCxnSpPr>
              <p:nvPr/>
            </p:nvCxnSpPr>
            <p:spPr>
              <a:xfrm>
                <a:off x="9823299" y="2838664"/>
                <a:ext cx="331745" cy="88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Arrow: Curved Down 40">
                <a:extLst>
                  <a:ext uri="{FF2B5EF4-FFF2-40B4-BE49-F238E27FC236}">
                    <a16:creationId xmlns:a16="http://schemas.microsoft.com/office/drawing/2014/main" id="{F4D683EF-BC9C-A9E9-5704-68E235AB0987}"/>
                  </a:ext>
                </a:extLst>
              </p:cNvPr>
              <p:cNvSpPr/>
              <p:nvPr/>
            </p:nvSpPr>
            <p:spPr>
              <a:xfrm rot="10800000">
                <a:off x="4204010" y="3842396"/>
                <a:ext cx="6534615" cy="667558"/>
              </a:xfrm>
              <a:prstGeom prst="curvedDownArrow">
                <a:avLst>
                  <a:gd name="adj1" fmla="val 54464"/>
                  <a:gd name="adj2" fmla="val 132664"/>
                  <a:gd name="adj3" fmla="val 28341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1571A7F-8858-7650-2F99-CC1EE1206619}"/>
                </a:ext>
              </a:extLst>
            </p:cNvPr>
            <p:cNvSpPr/>
            <p:nvPr/>
          </p:nvSpPr>
          <p:spPr>
            <a:xfrm>
              <a:off x="3158123" y="1040772"/>
              <a:ext cx="2219093" cy="9813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Random guesses for the weights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C100D8-4F70-58CD-DAE2-AE83014DE227}"/>
                </a:ext>
              </a:extLst>
            </p:cNvPr>
            <p:cNvCxnSpPr>
              <a:cxnSpLocks/>
              <a:stCxn id="48" idx="4"/>
              <a:endCxn id="6" idx="0"/>
            </p:cNvCxnSpPr>
            <p:nvPr/>
          </p:nvCxnSpPr>
          <p:spPr>
            <a:xfrm>
              <a:off x="4267670" y="2022079"/>
              <a:ext cx="15332" cy="1538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D3DCB7B-E286-54DB-AFCE-9BB4CA473E5E}"/>
              </a:ext>
            </a:extLst>
          </p:cNvPr>
          <p:cNvSpPr txBox="1"/>
          <p:nvPr/>
        </p:nvSpPr>
        <p:spPr>
          <a:xfrm>
            <a:off x="9482184" y="5012769"/>
            <a:ext cx="1896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We tell the algorithm how many times it should loop.</a:t>
            </a:r>
          </a:p>
        </p:txBody>
      </p:sp>
    </p:spTree>
    <p:extLst>
      <p:ext uri="{BB962C8B-B14F-4D97-AF65-F5344CB8AC3E}">
        <p14:creationId xmlns:p14="http://schemas.microsoft.com/office/powerpoint/2010/main" val="37634456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1160B-FC99-8387-99C9-D3B62A39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330C-C587-D687-244F-ECF88DB55B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function that will be determine if a node should “fire”.</a:t>
            </a:r>
          </a:p>
          <a:p>
            <a:endParaRPr lang="en-US" dirty="0"/>
          </a:p>
          <a:p>
            <a:r>
              <a:rPr lang="en-US" dirty="0"/>
              <a:t>Examples include </a:t>
            </a:r>
            <a:r>
              <a:rPr lang="en-US" dirty="0" err="1"/>
              <a:t>relu</a:t>
            </a:r>
            <a:r>
              <a:rPr lang="en-US" dirty="0"/>
              <a:t>, sigmoid, and </a:t>
            </a:r>
            <a:r>
              <a:rPr lang="en-US" dirty="0" err="1"/>
              <a:t>softmax</a:t>
            </a:r>
            <a:r>
              <a:rPr lang="en-US" dirty="0"/>
              <a:t>.  </a:t>
            </a:r>
          </a:p>
          <a:p>
            <a:endParaRPr lang="en-US" dirty="0"/>
          </a:p>
          <a:p>
            <a:r>
              <a:rPr lang="en-US" dirty="0"/>
              <a:t>A complete list is available at </a:t>
            </a:r>
            <a:r>
              <a:rPr lang="en-US" dirty="0">
                <a:hlinkClick r:id="rId2"/>
              </a:rPr>
              <a:t>https://keras.io/api/layers/activations/</a:t>
            </a:r>
            <a:r>
              <a:rPr lang="en-US" dirty="0"/>
              <a:t> 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1470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1160B-FC99-8387-99C9-D3B62A39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330C-C587-D687-244F-ECF88DB55B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function that will be optimized to improve the performance of the model.  </a:t>
            </a:r>
          </a:p>
          <a:p>
            <a:endParaRPr lang="en-US" dirty="0"/>
          </a:p>
          <a:p>
            <a:r>
              <a:rPr lang="en-US" dirty="0"/>
              <a:t>Examples include </a:t>
            </a:r>
            <a:r>
              <a:rPr lang="en-US" dirty="0" err="1"/>
              <a:t>BinaryCrossEntropy</a:t>
            </a:r>
            <a:r>
              <a:rPr lang="en-US" dirty="0"/>
              <a:t> and </a:t>
            </a:r>
            <a:r>
              <a:rPr lang="en-US" dirty="0" err="1"/>
              <a:t>CategoricalCrossEntropy</a:t>
            </a:r>
            <a:r>
              <a:rPr lang="en-US" dirty="0"/>
              <a:t>.  </a:t>
            </a:r>
          </a:p>
          <a:p>
            <a:endParaRPr lang="en-US" dirty="0"/>
          </a:p>
          <a:p>
            <a:r>
              <a:rPr lang="en-US" dirty="0"/>
              <a:t>A complete list is available at </a:t>
            </a:r>
            <a:r>
              <a:rPr lang="en-US" dirty="0">
                <a:hlinkClick r:id="rId2"/>
              </a:rPr>
              <a:t>https://keras.io/api/losses/</a:t>
            </a:r>
            <a:r>
              <a:rPr lang="en-US" dirty="0"/>
              <a:t> 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6971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1160B-FC99-8387-99C9-D3B62A39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330C-C587-D687-244F-ECF88DB55B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formula for measuring the accuracy of the model.</a:t>
            </a:r>
          </a:p>
          <a:p>
            <a:endParaRPr lang="en-US" dirty="0"/>
          </a:p>
          <a:p>
            <a:r>
              <a:rPr lang="en-US" dirty="0"/>
              <a:t>Examples include Accuracy and </a:t>
            </a:r>
            <a:r>
              <a:rPr lang="en-US" dirty="0" err="1"/>
              <a:t>MeanSquaredError</a:t>
            </a:r>
            <a:r>
              <a:rPr lang="en-US" dirty="0"/>
              <a:t>.  </a:t>
            </a:r>
          </a:p>
          <a:p>
            <a:endParaRPr lang="en-US" dirty="0"/>
          </a:p>
          <a:p>
            <a:r>
              <a:rPr lang="en-US" dirty="0"/>
              <a:t>A complete list is available at </a:t>
            </a:r>
            <a:r>
              <a:rPr lang="en-US" dirty="0">
                <a:hlinkClick r:id="rId2"/>
              </a:rPr>
              <a:t>https://keras.io/api/metrics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9247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1160B-FC99-8387-99C9-D3B62A39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330C-C587-D687-244F-ECF88DB55B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function for tweaking the weights.</a:t>
            </a:r>
          </a:p>
          <a:p>
            <a:endParaRPr lang="en-US" dirty="0"/>
          </a:p>
          <a:p>
            <a:r>
              <a:rPr lang="en-US" dirty="0"/>
              <a:t>Examples include SGD, Adam, and RMSprop.  </a:t>
            </a:r>
          </a:p>
          <a:p>
            <a:endParaRPr lang="en-US" dirty="0"/>
          </a:p>
          <a:p>
            <a:r>
              <a:rPr lang="en-US" dirty="0"/>
              <a:t>A complete list is available at </a:t>
            </a:r>
            <a:r>
              <a:rPr lang="en-US" dirty="0">
                <a:hlinkClick r:id="rId2"/>
              </a:rPr>
              <a:t>https://keras.io/api/optimizers/</a:t>
            </a:r>
            <a:r>
              <a:rPr lang="en-US" dirty="0"/>
              <a:t> 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674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that ML can solve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793878"/>
            <a:ext cx="10515600" cy="45497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Regression techniques 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Determines a mathematical model for the relationship among features or attributes so that an outcome can be predicted.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Results can be any value within a possible range  (e.g., what will the average Earth temperature be in 2050?)</a:t>
            </a:r>
          </a:p>
          <a:p>
            <a:pPr lvl="1"/>
            <a:endParaRPr lang="en-US" dirty="0"/>
          </a:p>
          <a:p>
            <a:r>
              <a:rPr lang="en-US" dirty="0"/>
              <a:t>Classification problem</a:t>
            </a:r>
          </a:p>
          <a:p>
            <a:pPr lvl="2"/>
            <a:r>
              <a:rPr lang="en-US" dirty="0"/>
              <a:t>Identifies a combination of attributes that best fits a class or category so that an object can be classified.</a:t>
            </a:r>
          </a:p>
          <a:p>
            <a:pPr lvl="2"/>
            <a:r>
              <a:rPr lang="en-US" dirty="0"/>
              <a:t>Results can be from a list of known possibilities  (e.g., is the tumor benign or malignant?)</a:t>
            </a:r>
          </a:p>
        </p:txBody>
      </p:sp>
      <p:sp>
        <p:nvSpPr>
          <p:cNvPr id="4" name="Oval 3"/>
          <p:cNvSpPr/>
          <p:nvPr/>
        </p:nvSpPr>
        <p:spPr>
          <a:xfrm>
            <a:off x="737507" y="3559857"/>
            <a:ext cx="40386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9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1160B-FC99-8387-99C9-D3B62A39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Epochs &amp; Batch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330C-C587-D687-244F-ECF88DB55B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Epochs:   Number of loops – how many times the forward/backward process should be performed.</a:t>
            </a:r>
          </a:p>
          <a:p>
            <a:endParaRPr lang="en-US" dirty="0"/>
          </a:p>
          <a:p>
            <a:r>
              <a:rPr lang="en-US" dirty="0"/>
              <a:t>Batch Size:  Within an epoch, the training data are divided into small batches and sent through the network.  All training data are processed in an epoch.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1509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Example</a:t>
            </a:r>
          </a:p>
        </p:txBody>
      </p:sp>
      <p:sp>
        <p:nvSpPr>
          <p:cNvPr id="2" name="Subtitl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Coding a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9647592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  Breast Cancer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Cancer data set originally was captured at UCI Repository (</a:t>
            </a:r>
            <a:r>
              <a:rPr lang="en-US" sz="2000" dirty="0">
                <a:hlinkClick r:id="rId2"/>
              </a:rPr>
              <a:t>https://archive.ics.uci.edu/ml/datasets.html</a:t>
            </a:r>
            <a:r>
              <a:rPr lang="en-US" sz="2000" dirty="0"/>
              <a:t>)</a:t>
            </a:r>
          </a:p>
          <a:p>
            <a:r>
              <a:rPr lang="en-US" dirty="0"/>
              <a:t> </a:t>
            </a:r>
            <a:r>
              <a:rPr lang="en-US" sz="2000" dirty="0"/>
              <a:t>Look at the data, so that you understand what is in each file.</a:t>
            </a:r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631515"/>
              </p:ext>
            </p:extLst>
          </p:nvPr>
        </p:nvGraphicFramePr>
        <p:xfrm>
          <a:off x="1332775" y="3022535"/>
          <a:ext cx="7942580" cy="347472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209290">
                  <a:extLst>
                    <a:ext uri="{9D8B030D-6E8A-4147-A177-3AD203B41FA5}">
                      <a16:colId xmlns:a16="http://schemas.microsoft.com/office/drawing/2014/main" val="1236425859"/>
                    </a:ext>
                  </a:extLst>
                </a:gridCol>
                <a:gridCol w="4733290">
                  <a:extLst>
                    <a:ext uri="{9D8B030D-6E8A-4147-A177-3AD203B41FA5}">
                      <a16:colId xmlns:a16="http://schemas.microsoft.com/office/drawing/2014/main" val="1818981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Filename</a:t>
                      </a:r>
                    </a:p>
                  </a:txBody>
                  <a:tcPr>
                    <a:solidFill>
                      <a:srgbClr val="3C82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Brief</a:t>
                      </a:r>
                      <a:r>
                        <a:rPr lang="en-US" baseline="0" dirty="0"/>
                        <a:t> Description</a:t>
                      </a:r>
                      <a:endParaRPr lang="en-US" dirty="0"/>
                    </a:p>
                  </a:txBody>
                  <a:tcPr>
                    <a:solidFill>
                      <a:srgbClr val="3C82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949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/>
                      <a:r>
                        <a:rPr lang="en-US" dirty="0"/>
                        <a:t>cancer_data.csv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US" dirty="0"/>
                        <a:t>The table of measurements</a:t>
                      </a:r>
                    </a:p>
                    <a:p>
                      <a:pPr lvl="2"/>
                      <a:r>
                        <a:rPr lang="en-US" dirty="0"/>
                        <a:t>cancer_DESCR.csv – an overview of the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537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/>
                      <a:r>
                        <a:rPr lang="en-US" dirty="0"/>
                        <a:t>cancer_feature_names.csv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US" dirty="0"/>
                        <a:t>The names of the columns in cancer_data.csv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425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/>
                      <a:r>
                        <a:rPr lang="en-US" dirty="0"/>
                        <a:t>cancer_target.csv</a:t>
                      </a:r>
                    </a:p>
                    <a:p>
                      <a:pPr lvl="2"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US" dirty="0"/>
                        <a:t>The classification (0 or 1) of each row in cancer_data.csv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577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cancer_target_names.csv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names of the classifications (malignant or benign)</a:t>
                      </a:r>
                    </a:p>
                    <a:p>
                      <a:pPr lvl="2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29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09439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Coding a Neural Network:  General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Load the neural network packages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Read in the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Divide the data into a training set and a test set.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Preprocess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the Network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the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the model to the test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Display the results</a:t>
            </a:r>
          </a:p>
        </p:txBody>
      </p:sp>
    </p:spTree>
    <p:extLst>
      <p:ext uri="{BB962C8B-B14F-4D97-AF65-F5344CB8AC3E}">
        <p14:creationId xmlns:p14="http://schemas.microsoft.com/office/powerpoint/2010/main" val="2025534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 Load Neural Networks Package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688736" y="2423160"/>
            <a:ext cx="9292689" cy="3818985"/>
          </a:xfrm>
        </p:spPr>
        <p:txBody>
          <a:bodyPr/>
          <a:lstStyle/>
          <a:p>
            <a:pPr marL="274320" lvl="1" indent="0">
              <a:buNone/>
            </a:pPr>
            <a:r>
              <a:rPr lang="en-US" dirty="0"/>
              <a:t>from </a:t>
            </a:r>
            <a:r>
              <a:rPr lang="en-US" dirty="0" err="1"/>
              <a:t>tensorflow</a:t>
            </a:r>
            <a:r>
              <a:rPr lang="en-US" dirty="0"/>
              <a:t> import </a:t>
            </a:r>
            <a:r>
              <a:rPr lang="en-US" dirty="0" err="1"/>
              <a:t>keras</a:t>
            </a:r>
            <a:r>
              <a:rPr lang="en-US" dirty="0"/>
              <a:t> </a:t>
            </a:r>
          </a:p>
          <a:p>
            <a:pPr marL="274320" lvl="1" indent="0">
              <a:buNone/>
            </a:pPr>
            <a:r>
              <a:rPr lang="en-US" dirty="0"/>
              <a:t>from </a:t>
            </a:r>
            <a:r>
              <a:rPr lang="en-US" dirty="0" err="1"/>
              <a:t>tensorflow.keras</a:t>
            </a:r>
            <a:r>
              <a:rPr lang="en-US" dirty="0"/>
              <a:t> import layers </a:t>
            </a:r>
          </a:p>
        </p:txBody>
      </p:sp>
    </p:spTree>
    <p:extLst>
      <p:ext uri="{BB962C8B-B14F-4D97-AF65-F5344CB8AC3E}">
        <p14:creationId xmlns:p14="http://schemas.microsoft.com/office/powerpoint/2010/main" val="4487768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Read in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688737" y="2423160"/>
            <a:ext cx="8712563" cy="3818985"/>
          </a:xfrm>
        </p:spPr>
        <p:txBody>
          <a:bodyPr/>
          <a:lstStyle/>
          <a:p>
            <a:pPr marL="274320" lvl="1" indent="0"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dirty="0" err="1"/>
              <a:t>data_file</a:t>
            </a:r>
            <a:r>
              <a:rPr lang="en-US" dirty="0"/>
              <a:t> = 'Data/cancer_data.csv'</a:t>
            </a:r>
          </a:p>
          <a:p>
            <a:pPr marL="274320" lvl="1" indent="0">
              <a:buNone/>
            </a:pPr>
            <a:r>
              <a:rPr lang="en-US" dirty="0" err="1"/>
              <a:t>target_file</a:t>
            </a:r>
            <a:r>
              <a:rPr lang="en-US" dirty="0"/>
              <a:t> = 'Data/cancer_target.csv’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dirty="0" err="1"/>
              <a:t>cancer_data</a:t>
            </a:r>
            <a:r>
              <a:rPr lang="en-US" dirty="0"/>
              <a:t>=</a:t>
            </a:r>
            <a:r>
              <a:rPr lang="en-US" dirty="0" err="1"/>
              <a:t>np.loadtxt</a:t>
            </a:r>
            <a:r>
              <a:rPr lang="en-US" dirty="0"/>
              <a:t>(</a:t>
            </a:r>
            <a:r>
              <a:rPr lang="en-US" dirty="0" err="1"/>
              <a:t>data_file,dtype</a:t>
            </a:r>
            <a:r>
              <a:rPr lang="en-US" dirty="0"/>
              <a:t>=</a:t>
            </a:r>
            <a:r>
              <a:rPr lang="en-US" dirty="0" err="1"/>
              <a:t>float,delimiter</a:t>
            </a:r>
            <a:r>
              <a:rPr lang="en-US" dirty="0"/>
              <a:t>=',')</a:t>
            </a:r>
          </a:p>
          <a:p>
            <a:pPr marL="274320" lvl="1" indent="0">
              <a:buNone/>
            </a:pPr>
            <a:r>
              <a:rPr lang="en-US" dirty="0" err="1"/>
              <a:t>cancer_target</a:t>
            </a:r>
            <a:r>
              <a:rPr lang="en-US" dirty="0"/>
              <a:t>=</a:t>
            </a:r>
            <a:r>
              <a:rPr lang="en-US" dirty="0" err="1"/>
              <a:t>np.loadtxt</a:t>
            </a:r>
            <a:r>
              <a:rPr lang="en-US" dirty="0"/>
              <a:t>(</a:t>
            </a:r>
            <a:r>
              <a:rPr lang="en-US" dirty="0" err="1"/>
              <a:t>target_file</a:t>
            </a:r>
            <a:r>
              <a:rPr lang="en-US" dirty="0"/>
              <a:t>, </a:t>
            </a:r>
            <a:r>
              <a:rPr lang="en-US" dirty="0" err="1"/>
              <a:t>dtype</a:t>
            </a:r>
            <a:r>
              <a:rPr lang="en-US" dirty="0"/>
              <a:t>=float, delimiter=',')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3733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 Divide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688736" y="2423160"/>
            <a:ext cx="10110781" cy="38189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from </a:t>
            </a:r>
            <a:r>
              <a:rPr lang="en-US" dirty="0" err="1"/>
              <a:t>sklearn</a:t>
            </a:r>
            <a:r>
              <a:rPr lang="en-US" dirty="0"/>
              <a:t> import </a:t>
            </a:r>
            <a:r>
              <a:rPr lang="en-US" dirty="0" err="1"/>
              <a:t>model_selection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test_size</a:t>
            </a:r>
            <a:r>
              <a:rPr lang="en-US" dirty="0"/>
              <a:t> = 0.30</a:t>
            </a:r>
          </a:p>
          <a:p>
            <a:r>
              <a:rPr lang="en-US" dirty="0"/>
              <a:t>seed = 7</a:t>
            </a:r>
          </a:p>
          <a:p>
            <a:endParaRPr lang="en-US" dirty="0"/>
          </a:p>
          <a:p>
            <a:r>
              <a:rPr lang="en-US" dirty="0" err="1"/>
              <a:t>train_data</a:t>
            </a:r>
            <a:r>
              <a:rPr lang="en-US" dirty="0"/>
              <a:t>, </a:t>
            </a:r>
            <a:r>
              <a:rPr lang="en-US" dirty="0" err="1"/>
              <a:t>test_data</a:t>
            </a:r>
            <a:r>
              <a:rPr lang="en-US" dirty="0"/>
              <a:t>, </a:t>
            </a:r>
            <a:r>
              <a:rPr lang="en-US" dirty="0" err="1"/>
              <a:t>train_target</a:t>
            </a:r>
            <a:r>
              <a:rPr lang="en-US" dirty="0"/>
              <a:t>, </a:t>
            </a:r>
            <a:r>
              <a:rPr lang="en-US" dirty="0" err="1"/>
              <a:t>test_target</a:t>
            </a:r>
            <a:r>
              <a:rPr lang="en-US" dirty="0"/>
              <a:t> = </a:t>
            </a:r>
            <a:r>
              <a:rPr lang="en-US" dirty="0" err="1"/>
              <a:t>model_selection.train_test_split</a:t>
            </a:r>
            <a:r>
              <a:rPr lang="en-US" dirty="0"/>
              <a:t>(</a:t>
            </a:r>
            <a:r>
              <a:rPr lang="en-US" dirty="0" err="1"/>
              <a:t>cancer_data</a:t>
            </a:r>
            <a:r>
              <a:rPr lang="en-US" dirty="0"/>
              <a:t>,</a:t>
            </a:r>
          </a:p>
          <a:p>
            <a:r>
              <a:rPr lang="en-US" dirty="0"/>
              <a:t>        </a:t>
            </a:r>
            <a:r>
              <a:rPr lang="en-US" dirty="0" err="1"/>
              <a:t>cancer_target</a:t>
            </a:r>
            <a:r>
              <a:rPr lang="en-US" dirty="0"/>
              <a:t>, </a:t>
            </a:r>
            <a:r>
              <a:rPr lang="en-US" dirty="0" err="1"/>
              <a:t>test_size</a:t>
            </a:r>
            <a:r>
              <a:rPr lang="en-US" dirty="0"/>
              <a:t>=</a:t>
            </a:r>
            <a:r>
              <a:rPr lang="en-US" dirty="0" err="1"/>
              <a:t>test_size</a:t>
            </a:r>
            <a:r>
              <a:rPr lang="en-US" dirty="0"/>
              <a:t>, </a:t>
            </a:r>
          </a:p>
          <a:p>
            <a:r>
              <a:rPr lang="en-US" dirty="0"/>
              <a:t>        </a:t>
            </a:r>
            <a:r>
              <a:rPr lang="en-US" dirty="0" err="1"/>
              <a:t>random_state</a:t>
            </a:r>
            <a:r>
              <a:rPr lang="en-US" dirty="0"/>
              <a:t>=seed)</a:t>
            </a:r>
          </a:p>
        </p:txBody>
      </p:sp>
    </p:spTree>
    <p:extLst>
      <p:ext uri="{BB962C8B-B14F-4D97-AF65-F5344CB8AC3E}">
        <p14:creationId xmlns:p14="http://schemas.microsoft.com/office/powerpoint/2010/main" val="868953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 Preprocess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US" dirty="0"/>
              <a:t># Convert the classes to ‘one-hot’ vector </a:t>
            </a:r>
          </a:p>
          <a:p>
            <a:pPr marL="274320" lvl="1" indent="0">
              <a:buNone/>
            </a:pPr>
            <a:r>
              <a:rPr lang="en-US" dirty="0"/>
              <a:t>from </a:t>
            </a:r>
            <a:r>
              <a:rPr lang="en-US" dirty="0" err="1"/>
              <a:t>keras.utils</a:t>
            </a:r>
            <a:r>
              <a:rPr lang="en-US" dirty="0"/>
              <a:t> import </a:t>
            </a:r>
            <a:r>
              <a:rPr lang="en-US" dirty="0" err="1"/>
              <a:t>to_categorical</a:t>
            </a:r>
            <a:r>
              <a:rPr lang="en-US" dirty="0"/>
              <a:t>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dirty="0" err="1"/>
              <a:t>y_train</a:t>
            </a:r>
            <a:r>
              <a:rPr lang="en-US" dirty="0"/>
              <a:t> = </a:t>
            </a:r>
            <a:r>
              <a:rPr lang="en-US" dirty="0" err="1"/>
              <a:t>to_categorical</a:t>
            </a:r>
            <a:r>
              <a:rPr lang="en-US" dirty="0"/>
              <a:t>(</a:t>
            </a:r>
            <a:r>
              <a:rPr lang="en-US" dirty="0" err="1"/>
              <a:t>train_target</a:t>
            </a:r>
            <a:r>
              <a:rPr lang="en-US" dirty="0"/>
              <a:t>, </a:t>
            </a:r>
            <a:r>
              <a:rPr lang="en-US" dirty="0" err="1"/>
              <a:t>num_classes</a:t>
            </a:r>
            <a:r>
              <a:rPr lang="en-US" dirty="0"/>
              <a:t>=2) </a:t>
            </a:r>
          </a:p>
          <a:p>
            <a:pPr marL="274320" lvl="1" indent="0">
              <a:buNone/>
            </a:pPr>
            <a:r>
              <a:rPr lang="en-US" dirty="0" err="1"/>
              <a:t>y_test</a:t>
            </a:r>
            <a:r>
              <a:rPr lang="en-US" dirty="0"/>
              <a:t> = </a:t>
            </a:r>
            <a:r>
              <a:rPr lang="en-US" dirty="0" err="1"/>
              <a:t>to_categorical</a:t>
            </a:r>
            <a:r>
              <a:rPr lang="en-US" dirty="0"/>
              <a:t>(</a:t>
            </a:r>
            <a:r>
              <a:rPr lang="en-US" dirty="0" err="1"/>
              <a:t>test_target</a:t>
            </a:r>
            <a:r>
              <a:rPr lang="en-US" dirty="0"/>
              <a:t>, </a:t>
            </a:r>
            <a:r>
              <a:rPr lang="en-US" dirty="0" err="1"/>
              <a:t>num_classes</a:t>
            </a:r>
            <a:r>
              <a:rPr lang="en-US" dirty="0"/>
              <a:t>=2)</a:t>
            </a:r>
          </a:p>
        </p:txBody>
      </p:sp>
    </p:spTree>
    <p:extLst>
      <p:ext uri="{BB962C8B-B14F-4D97-AF65-F5344CB8AC3E}">
        <p14:creationId xmlns:p14="http://schemas.microsoft.com/office/powerpoint/2010/main" val="9232910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 Design the Network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274320" lvl="1" indent="0">
              <a:buNone/>
            </a:pPr>
            <a:r>
              <a:rPr lang="en-US" dirty="0"/>
              <a:t>def </a:t>
            </a:r>
            <a:r>
              <a:rPr lang="en-US" dirty="0" err="1"/>
              <a:t>define_model</a:t>
            </a:r>
            <a:r>
              <a:rPr lang="en-US" dirty="0"/>
              <a:t>():</a:t>
            </a:r>
          </a:p>
          <a:p>
            <a:pPr marL="274320" lvl="1" indent="0">
              <a:buNone/>
            </a:pPr>
            <a:r>
              <a:rPr lang="en-US" dirty="0"/>
              <a:t>    model = </a:t>
            </a:r>
            <a:r>
              <a:rPr lang="en-US" dirty="0" err="1"/>
              <a:t>keras.Sequential</a:t>
            </a:r>
            <a:r>
              <a:rPr lang="en-US" dirty="0"/>
              <a:t>([ </a:t>
            </a:r>
          </a:p>
          <a:p>
            <a:pPr marL="274320" lvl="1" indent="0">
              <a:buNone/>
            </a:pPr>
            <a:r>
              <a:rPr lang="en-US" dirty="0"/>
              <a:t>       </a:t>
            </a:r>
            <a:r>
              <a:rPr lang="en-US" dirty="0" err="1"/>
              <a:t>layers.Dense</a:t>
            </a:r>
            <a:r>
              <a:rPr lang="en-US" dirty="0"/>
              <a:t>(30, activation="</a:t>
            </a:r>
            <a:r>
              <a:rPr lang="en-US" dirty="0" err="1"/>
              <a:t>relu</a:t>
            </a:r>
            <a:r>
              <a:rPr lang="en-US" dirty="0"/>
              <a:t>"), </a:t>
            </a:r>
          </a:p>
          <a:p>
            <a:pPr marL="274320" lvl="1" indent="0">
              <a:buNone/>
            </a:pPr>
            <a:r>
              <a:rPr lang="en-US" dirty="0"/>
              <a:t>       </a:t>
            </a:r>
            <a:r>
              <a:rPr lang="en-US" dirty="0" err="1"/>
              <a:t>layers.Dense</a:t>
            </a:r>
            <a:r>
              <a:rPr lang="en-US" dirty="0"/>
              <a:t>(2, activation="</a:t>
            </a:r>
            <a:r>
              <a:rPr lang="en-US" dirty="0" err="1"/>
              <a:t>softmax</a:t>
            </a:r>
            <a:r>
              <a:rPr lang="en-US" dirty="0"/>
              <a:t>") </a:t>
            </a:r>
          </a:p>
          <a:p>
            <a:pPr marL="274320" lvl="1" indent="0">
              <a:buNone/>
            </a:pPr>
            <a:r>
              <a:rPr lang="en-US" dirty="0"/>
              <a:t>    ])</a:t>
            </a:r>
          </a:p>
          <a:p>
            <a:pPr marL="274320" lvl="1" indent="0">
              <a:buNone/>
            </a:pPr>
            <a:r>
              <a:rPr lang="en-US" dirty="0"/>
              <a:t>    </a:t>
            </a:r>
            <a:r>
              <a:rPr lang="en-US" dirty="0" err="1"/>
              <a:t>model.compile</a:t>
            </a:r>
            <a:r>
              <a:rPr lang="en-US" dirty="0"/>
              <a:t>(optimizer="</a:t>
            </a:r>
            <a:r>
              <a:rPr lang="en-US" dirty="0" err="1"/>
              <a:t>rmsprop</a:t>
            </a:r>
            <a:r>
              <a:rPr lang="en-US" dirty="0"/>
              <a:t>", </a:t>
            </a:r>
          </a:p>
          <a:p>
            <a:pPr marL="274320" lvl="1" indent="0">
              <a:buNone/>
            </a:pPr>
            <a:r>
              <a:rPr lang="en-US" dirty="0"/>
              <a:t>              loss="</a:t>
            </a:r>
            <a:r>
              <a:rPr lang="en-US" dirty="0" err="1"/>
              <a:t>binary_crossentropy</a:t>
            </a:r>
            <a:r>
              <a:rPr lang="en-US" dirty="0"/>
              <a:t>",</a:t>
            </a:r>
          </a:p>
          <a:p>
            <a:pPr marL="274320" lvl="1" indent="0">
              <a:buNone/>
            </a:pPr>
            <a:r>
              <a:rPr lang="en-US" dirty="0"/>
              <a:t>              metrics=["accuracy"]</a:t>
            </a:r>
          </a:p>
          <a:p>
            <a:pPr marL="274320" lvl="1" indent="0">
              <a:buNone/>
            </a:pPr>
            <a:r>
              <a:rPr lang="en-US" dirty="0"/>
              <a:t>    )</a:t>
            </a:r>
          </a:p>
          <a:p>
            <a:pPr marL="274320" lvl="1" indent="0">
              <a:buNone/>
            </a:pPr>
            <a:r>
              <a:rPr lang="en-US" dirty="0"/>
              <a:t>    return(model)</a:t>
            </a:r>
          </a:p>
          <a:p>
            <a:pPr marL="274320" lvl="1" indent="0">
              <a:buNone/>
            </a:pPr>
            <a:r>
              <a:rPr lang="en-US" dirty="0"/>
              <a:t>    </a:t>
            </a:r>
          </a:p>
          <a:p>
            <a:pPr marL="274320" lvl="1" indent="0">
              <a:buNone/>
            </a:pPr>
            <a:r>
              <a:rPr lang="en-US" dirty="0"/>
              <a:t>model = </a:t>
            </a:r>
            <a:r>
              <a:rPr lang="en-US" dirty="0" err="1"/>
              <a:t>define_model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697802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 Train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US" dirty="0" err="1"/>
              <a:t>num_epochs</a:t>
            </a:r>
            <a:r>
              <a:rPr lang="en-US" dirty="0"/>
              <a:t> = 10</a:t>
            </a:r>
          </a:p>
          <a:p>
            <a:pPr marL="274320" lvl="1" indent="0">
              <a:buNone/>
            </a:pPr>
            <a:r>
              <a:rPr lang="en-US" dirty="0" err="1"/>
              <a:t>batch_size</a:t>
            </a:r>
            <a:r>
              <a:rPr lang="en-US" dirty="0"/>
              <a:t> = 32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dirty="0" err="1"/>
              <a:t>model.fit</a:t>
            </a:r>
            <a:r>
              <a:rPr lang="en-US" dirty="0"/>
              <a:t>(</a:t>
            </a:r>
            <a:r>
              <a:rPr lang="en-US" dirty="0" err="1"/>
              <a:t>train_data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epochs=</a:t>
            </a:r>
            <a:r>
              <a:rPr lang="en-US" dirty="0" err="1"/>
              <a:t>num_epochs</a:t>
            </a:r>
            <a:r>
              <a:rPr lang="en-US" dirty="0"/>
              <a:t>, </a:t>
            </a:r>
            <a:r>
              <a:rPr lang="en-US" dirty="0" err="1"/>
              <a:t>batch_size</a:t>
            </a:r>
            <a:r>
              <a:rPr lang="en-US" dirty="0"/>
              <a:t>=</a:t>
            </a:r>
            <a:r>
              <a:rPr lang="en-US" dirty="0" err="1"/>
              <a:t>batch_size</a:t>
            </a:r>
            <a:r>
              <a:rPr lang="en-US" dirty="0"/>
              <a:t>)</a:t>
            </a:r>
          </a:p>
          <a:p>
            <a:pPr marL="274320" lvl="1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3575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Learning. . 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Supervised Learning:  </a:t>
            </a:r>
          </a:p>
          <a:p>
            <a:pPr lvl="3"/>
            <a:r>
              <a:rPr lang="en-US" dirty="0"/>
              <a:t>A data set exists where the samples can be categorized into two or more classifications. </a:t>
            </a:r>
          </a:p>
          <a:p>
            <a:pPr lvl="3"/>
            <a:r>
              <a:rPr lang="en-US" dirty="0"/>
              <a:t>The computer uses the data set to learn how to predict the classification of an unknown sample.</a:t>
            </a:r>
          </a:p>
          <a:p>
            <a:pPr lvl="3"/>
            <a:r>
              <a:rPr lang="en-US" dirty="0"/>
              <a:t>Examples include Decision Trees and Deep Learning</a:t>
            </a:r>
          </a:p>
          <a:p>
            <a:r>
              <a:rPr lang="en-US" dirty="0"/>
              <a:t>Unsupervised Learning:  </a:t>
            </a:r>
          </a:p>
          <a:p>
            <a:pPr lvl="3"/>
            <a:r>
              <a:rPr lang="en-US" dirty="0"/>
              <a:t>The collected data has no known classification or pattern.</a:t>
            </a:r>
          </a:p>
          <a:p>
            <a:pPr lvl="3"/>
            <a:r>
              <a:rPr lang="en-US" dirty="0"/>
              <a:t>The computer must identify the groups or hidden structures within the data.</a:t>
            </a:r>
          </a:p>
          <a:p>
            <a:pPr lvl="3"/>
            <a:r>
              <a:rPr lang="en-US" dirty="0"/>
              <a:t>Examples include </a:t>
            </a:r>
            <a:r>
              <a:rPr lang="en-US" dirty="0" err="1"/>
              <a:t>Dendograms</a:t>
            </a:r>
            <a:r>
              <a:rPr lang="en-US" dirty="0"/>
              <a:t>, K-means clustering, Self-organizing Maps</a:t>
            </a:r>
          </a:p>
          <a:p>
            <a:r>
              <a:rPr lang="en-US" dirty="0"/>
              <a:t>Reinforcement Learning:  </a:t>
            </a:r>
          </a:p>
          <a:p>
            <a:pPr lvl="3"/>
            <a:r>
              <a:rPr lang="en-US" dirty="0"/>
              <a:t>Computer learns from positive or negative feedback</a:t>
            </a:r>
          </a:p>
          <a:p>
            <a:pPr lvl="3"/>
            <a:r>
              <a:rPr lang="en-US" dirty="0"/>
              <a:t>Example includes Swarm intelligence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84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 Apply the Model to the Test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664023" y="2423160"/>
            <a:ext cx="8229600" cy="3818985"/>
          </a:xfrm>
        </p:spPr>
        <p:txBody>
          <a:bodyPr/>
          <a:lstStyle/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dirty="0"/>
              <a:t>predictions = </a:t>
            </a:r>
            <a:r>
              <a:rPr lang="en-US" dirty="0" err="1"/>
              <a:t>np.argmax</a:t>
            </a:r>
            <a:r>
              <a:rPr lang="en-US" dirty="0"/>
              <a:t>(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test_data</a:t>
            </a:r>
            <a:r>
              <a:rPr lang="en-US" dirty="0"/>
              <a:t>), axis=-1)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737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 Display the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688737" y="2423160"/>
            <a:ext cx="10316450" cy="3818985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dirty="0"/>
              <a:t> </a:t>
            </a:r>
          </a:p>
          <a:p>
            <a:pPr marL="27432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dirty="0"/>
              <a:t>  score = </a:t>
            </a:r>
            <a:r>
              <a:rPr lang="en-US" dirty="0" err="1"/>
              <a:t>model.evaluate</a:t>
            </a:r>
            <a:r>
              <a:rPr lang="en-US" dirty="0"/>
              <a:t>(</a:t>
            </a:r>
            <a:r>
              <a:rPr lang="en-US" dirty="0" err="1"/>
              <a:t>test_data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)   </a:t>
            </a:r>
          </a:p>
          <a:p>
            <a:pPr marL="0" lvl="1" indent="0">
              <a:buNone/>
            </a:pPr>
            <a:r>
              <a:rPr lang="en-US" dirty="0"/>
              <a:t>  print('\</a:t>
            </a:r>
            <a:r>
              <a:rPr lang="en-US" dirty="0" err="1"/>
              <a:t>nAccuracy</a:t>
            </a:r>
            <a:r>
              <a:rPr lang="en-US" dirty="0"/>
              <a:t>:  %.3f' % score[1])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dirty="0"/>
              <a:t> from </a:t>
            </a:r>
            <a:r>
              <a:rPr lang="en-US" dirty="0" err="1"/>
              <a:t>sklearn.metrics</a:t>
            </a:r>
            <a:r>
              <a:rPr lang="en-US" dirty="0"/>
              <a:t> import </a:t>
            </a:r>
            <a:r>
              <a:rPr lang="en-US" dirty="0" err="1"/>
              <a:t>confusion_matrix</a:t>
            </a:r>
            <a:r>
              <a:rPr lang="en-US" dirty="0"/>
              <a:t> </a:t>
            </a:r>
          </a:p>
          <a:p>
            <a:pPr marL="274320" lvl="1" indent="0">
              <a:buNone/>
            </a:pPr>
            <a:r>
              <a:rPr lang="en-US" dirty="0"/>
              <a:t> print(</a:t>
            </a:r>
            <a:r>
              <a:rPr lang="en-US" dirty="0" err="1"/>
              <a:t>confusion_matrix</a:t>
            </a:r>
            <a:r>
              <a:rPr lang="en-US" dirty="0"/>
              <a:t>(</a:t>
            </a:r>
            <a:r>
              <a:rPr lang="en-US" dirty="0" err="1"/>
              <a:t>test_target</a:t>
            </a:r>
            <a:r>
              <a:rPr lang="en-US" dirty="0"/>
              <a:t>, predictions))</a:t>
            </a:r>
          </a:p>
        </p:txBody>
      </p:sp>
    </p:spTree>
    <p:extLst>
      <p:ext uri="{BB962C8B-B14F-4D97-AF65-F5344CB8AC3E}">
        <p14:creationId xmlns:p14="http://schemas.microsoft.com/office/powerpoint/2010/main" val="362435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Activity:  Neural Network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Make sure that you can run the Neural Network codes: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2305594" y="2865438"/>
            <a:ext cx="7676606" cy="63976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Python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2305594" y="3505200"/>
            <a:ext cx="7676606" cy="6858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03_Neural_Network.ipynb</a:t>
            </a:r>
          </a:p>
        </p:txBody>
      </p:sp>
    </p:spTree>
    <p:extLst>
      <p:ext uri="{BB962C8B-B14F-4D97-AF65-F5344CB8AC3E}">
        <p14:creationId xmlns:p14="http://schemas.microsoft.com/office/powerpoint/2010/main" val="20217131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Tensor  Flow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143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TensorFlow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 example of deep learning; a neural network that has many layers.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software library, developed by the Google Brain Team</a:t>
            </a:r>
          </a:p>
        </p:txBody>
      </p:sp>
    </p:spTree>
    <p:extLst>
      <p:ext uri="{BB962C8B-B14F-4D97-AF65-F5344CB8AC3E}">
        <p14:creationId xmlns:p14="http://schemas.microsoft.com/office/powerpoint/2010/main" val="91582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Neural Network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050039" y="1690689"/>
            <a:ext cx="6091922" cy="3657600"/>
          </a:xfrm>
        </p:spPr>
      </p:pic>
      <p:sp>
        <p:nvSpPr>
          <p:cNvPr id="5" name="TextBox 4"/>
          <p:cNvSpPr txBox="1"/>
          <p:nvPr/>
        </p:nvSpPr>
        <p:spPr>
          <a:xfrm>
            <a:off x="2286000" y="6019801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borrowed from:</a:t>
            </a:r>
          </a:p>
          <a:p>
            <a:r>
              <a:rPr lang="en-US" dirty="0"/>
              <a:t>http://www.kdnuggets.com/2017/05/deep-learning-big-deal.html</a:t>
            </a:r>
          </a:p>
        </p:txBody>
      </p:sp>
    </p:spTree>
    <p:extLst>
      <p:ext uri="{BB962C8B-B14F-4D97-AF65-F5344CB8AC3E}">
        <p14:creationId xmlns:p14="http://schemas.microsoft.com/office/powerpoint/2010/main" val="403886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Terminology: Tensors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Tensor:  A multi-dimensional array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2400" dirty="0"/>
              <a:t>Example:  A sequence of images can be represented as a 4-D array:  [</a:t>
            </a:r>
            <a:r>
              <a:rPr lang="en-US" sz="2400" dirty="0" err="1"/>
              <a:t>image_num</a:t>
            </a:r>
            <a:r>
              <a:rPr lang="en-US" sz="2400" dirty="0"/>
              <a:t>, row, col, </a:t>
            </a:r>
            <a:r>
              <a:rPr lang="en-US" sz="2400" dirty="0" err="1"/>
              <a:t>color_channel</a:t>
            </a:r>
            <a:r>
              <a:rPr lang="en-US" sz="2400" dirty="0"/>
              <a:t>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200400" y="3962400"/>
          <a:ext cx="12801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429000" y="4175760"/>
          <a:ext cx="12801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657600" y="4328160"/>
          <a:ext cx="12801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654040" y="3962400"/>
          <a:ext cx="12801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882640" y="4175760"/>
          <a:ext cx="12801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111240" y="4328160"/>
          <a:ext cx="12801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976807" y="6505694"/>
            <a:ext cx="947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 #1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12959" y="6505694"/>
            <a:ext cx="947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 #0</a:t>
            </a:r>
          </a:p>
        </p:txBody>
      </p:sp>
      <p:sp>
        <p:nvSpPr>
          <p:cNvPr id="22" name="Right Arrow 21"/>
          <p:cNvSpPr/>
          <p:nvPr/>
        </p:nvSpPr>
        <p:spPr>
          <a:xfrm rot="10139701">
            <a:off x="7346668" y="4639367"/>
            <a:ext cx="762000" cy="403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075596" y="4465148"/>
            <a:ext cx="2193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Px_value</a:t>
            </a:r>
            <a:r>
              <a:rPr lang="en-US" dirty="0"/>
              <a:t>[1, 1, 3, 2]=1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73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Terminology:  Computational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Computational graphs help to break down computations.</a:t>
            </a:r>
          </a:p>
          <a:p>
            <a:pPr lvl="1"/>
            <a:r>
              <a:rPr lang="en-US" dirty="0"/>
              <a:t>For example, the graph for y=(x1+x2)*(x2 - 5)  is</a:t>
            </a:r>
          </a:p>
          <a:p>
            <a:endParaRPr lang="en-US" dirty="0"/>
          </a:p>
        </p:txBody>
      </p: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2819401" y="3200400"/>
            <a:ext cx="5318587" cy="2209800"/>
            <a:chOff x="1466850" y="3810000"/>
            <a:chExt cx="6080961" cy="2526556"/>
          </a:xfrm>
        </p:grpSpPr>
        <p:sp>
          <p:nvSpPr>
            <p:cNvPr id="4" name="Oval 3"/>
            <p:cNvSpPr/>
            <p:nvPr/>
          </p:nvSpPr>
          <p:spPr>
            <a:xfrm>
              <a:off x="1466850" y="3810000"/>
              <a:ext cx="838200" cy="609600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x1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1478882" y="4838700"/>
              <a:ext cx="838200" cy="609600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x2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3219450" y="3897123"/>
              <a:ext cx="1470939" cy="869389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 =  x1 + x2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310688" y="5500437"/>
              <a:ext cx="1261313" cy="836119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 = x2 - 5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5486400" y="4681226"/>
              <a:ext cx="1143000" cy="694885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 = a*b</a:t>
              </a:r>
            </a:p>
          </p:txBody>
        </p:sp>
        <p:cxnSp>
          <p:nvCxnSpPr>
            <p:cNvPr id="10" name="Straight Arrow Connector 9"/>
            <p:cNvCxnSpPr>
              <a:endCxn id="6" idx="2"/>
            </p:cNvCxnSpPr>
            <p:nvPr/>
          </p:nvCxnSpPr>
          <p:spPr>
            <a:xfrm>
              <a:off x="2350669" y="4114800"/>
              <a:ext cx="868781" cy="217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6"/>
              <a:endCxn id="6" idx="2"/>
            </p:cNvCxnSpPr>
            <p:nvPr/>
          </p:nvCxnSpPr>
          <p:spPr>
            <a:xfrm flipV="1">
              <a:off x="2317082" y="4331818"/>
              <a:ext cx="902367" cy="8116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endCxn id="7" idx="2"/>
            </p:cNvCxnSpPr>
            <p:nvPr/>
          </p:nvCxnSpPr>
          <p:spPr>
            <a:xfrm>
              <a:off x="2305050" y="5152525"/>
              <a:ext cx="1005639" cy="7659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6"/>
              <a:endCxn id="8" idx="2"/>
            </p:cNvCxnSpPr>
            <p:nvPr/>
          </p:nvCxnSpPr>
          <p:spPr>
            <a:xfrm>
              <a:off x="4690388" y="4331818"/>
              <a:ext cx="796011" cy="696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7" idx="6"/>
              <a:endCxn id="8" idx="2"/>
            </p:cNvCxnSpPr>
            <p:nvPr/>
          </p:nvCxnSpPr>
          <p:spPr>
            <a:xfrm flipV="1">
              <a:off x="4572001" y="5028669"/>
              <a:ext cx="914399" cy="889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6632657" y="5071311"/>
              <a:ext cx="9151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Folded Corner 28"/>
          <p:cNvSpPr/>
          <p:nvPr/>
        </p:nvSpPr>
        <p:spPr>
          <a:xfrm rot="190124">
            <a:off x="8719475" y="3684332"/>
            <a:ext cx="2935710" cy="1771669"/>
          </a:xfrm>
          <a:prstGeom prst="foldedCorner">
            <a:avLst/>
          </a:prstGeom>
          <a:gradFill flip="none" rotWithShape="1">
            <a:gsLst>
              <a:gs pos="0">
                <a:srgbClr val="00CC99">
                  <a:tint val="66000"/>
                  <a:satMod val="160000"/>
                </a:srgbClr>
              </a:gs>
              <a:gs pos="27000">
                <a:srgbClr val="00CC99">
                  <a:tint val="44500"/>
                  <a:satMod val="160000"/>
                </a:srgbClr>
              </a:gs>
              <a:gs pos="100000">
                <a:srgbClr val="00CC99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beauty of computational graphs is that they show where computations can be done in parallel.</a:t>
            </a:r>
          </a:p>
        </p:txBody>
      </p:sp>
    </p:spTree>
    <p:extLst>
      <p:ext uri="{BB962C8B-B14F-4D97-AF65-F5344CB8AC3E}">
        <p14:creationId xmlns:p14="http://schemas.microsoft.com/office/powerpoint/2010/main" val="113770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4691-5151-8A09-0620-D0D151B61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0010E-3F72-8293-C28C-0DBFBB7640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With deep learning models, you can have hundreds of thousands of computational graphs.</a:t>
            </a:r>
          </a:p>
          <a:p>
            <a:r>
              <a:rPr lang="en-US" dirty="0"/>
              <a:t>A GPU has the ability to perform a thousand or more of the computational graphs simultaneously.  This will speed up your program significantly.</a:t>
            </a:r>
          </a:p>
          <a:p>
            <a:endParaRPr lang="en-US" dirty="0"/>
          </a:p>
          <a:p>
            <a:r>
              <a:rPr lang="en-US" dirty="0"/>
              <a:t>Note:  Most algorithms can run without GPUs, but they will be slower.</a:t>
            </a:r>
          </a:p>
        </p:txBody>
      </p:sp>
    </p:spTree>
    <p:extLst>
      <p:ext uri="{BB962C8B-B14F-4D97-AF65-F5344CB8AC3E}">
        <p14:creationId xmlns:p14="http://schemas.microsoft.com/office/powerpoint/2010/main" val="45535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Coding  a  Tensor Flow</a:t>
            </a:r>
          </a:p>
        </p:txBody>
      </p:sp>
    </p:spTree>
    <p:extLst>
      <p:ext uri="{BB962C8B-B14F-4D97-AF65-F5344CB8AC3E}">
        <p14:creationId xmlns:p14="http://schemas.microsoft.com/office/powerpoint/2010/main" val="1526533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Learning. . 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Supervised Learning:  </a:t>
            </a:r>
          </a:p>
          <a:p>
            <a:pPr lvl="3"/>
            <a:r>
              <a:rPr lang="en-US" dirty="0"/>
              <a:t>A data set exists where the samples can be categorized into two or more classifications. </a:t>
            </a:r>
          </a:p>
          <a:p>
            <a:pPr lvl="3"/>
            <a:r>
              <a:rPr lang="en-US" dirty="0"/>
              <a:t>The computer uses the data set to learn how to predict the classification of an unknown sample.</a:t>
            </a:r>
          </a:p>
          <a:p>
            <a:pPr lvl="3"/>
            <a:r>
              <a:rPr lang="en-US" dirty="0"/>
              <a:t>Examples include Decision Trees and Deep Learning</a:t>
            </a:r>
          </a:p>
          <a:p>
            <a:r>
              <a:rPr lang="en-US" dirty="0">
                <a:solidFill>
                  <a:schemeClr val="bg2"/>
                </a:solidFill>
              </a:rPr>
              <a:t>Unsupervised Learning:  </a:t>
            </a:r>
          </a:p>
          <a:p>
            <a:pPr lvl="3"/>
            <a:r>
              <a:rPr lang="en-US" dirty="0">
                <a:solidFill>
                  <a:schemeClr val="bg2"/>
                </a:solidFill>
              </a:rPr>
              <a:t>The collected data has no know classification or pattern.</a:t>
            </a:r>
          </a:p>
          <a:p>
            <a:pPr lvl="3"/>
            <a:r>
              <a:rPr lang="en-US" dirty="0">
                <a:solidFill>
                  <a:schemeClr val="bg2"/>
                </a:solidFill>
              </a:rPr>
              <a:t>The computer must identify the groups or hidden structures within the data.</a:t>
            </a:r>
          </a:p>
          <a:p>
            <a:pPr lvl="3"/>
            <a:r>
              <a:rPr lang="en-US" dirty="0">
                <a:solidFill>
                  <a:schemeClr val="bg2"/>
                </a:solidFill>
              </a:rPr>
              <a:t>Examples include </a:t>
            </a:r>
            <a:r>
              <a:rPr lang="en-US" dirty="0" err="1">
                <a:solidFill>
                  <a:schemeClr val="bg2"/>
                </a:solidFill>
              </a:rPr>
              <a:t>Dendograms</a:t>
            </a:r>
            <a:r>
              <a:rPr lang="en-US" dirty="0">
                <a:solidFill>
                  <a:schemeClr val="bg2"/>
                </a:solidFill>
              </a:rPr>
              <a:t>, K-means clustering, Self-organizing Maps</a:t>
            </a:r>
          </a:p>
          <a:p>
            <a:r>
              <a:rPr lang="en-US" dirty="0">
                <a:solidFill>
                  <a:schemeClr val="bg2"/>
                </a:solidFill>
              </a:rPr>
              <a:t>Reinforcement Learning:  </a:t>
            </a:r>
          </a:p>
          <a:p>
            <a:pPr lvl="3"/>
            <a:r>
              <a:rPr lang="en-US" dirty="0">
                <a:solidFill>
                  <a:schemeClr val="bg2"/>
                </a:solidFill>
              </a:rPr>
              <a:t>Computer learns from positive or negative feedback</a:t>
            </a:r>
          </a:p>
          <a:p>
            <a:pPr lvl="3"/>
            <a:r>
              <a:rPr lang="en-US" dirty="0">
                <a:solidFill>
                  <a:schemeClr val="bg2"/>
                </a:solidFill>
              </a:rPr>
              <a:t>Example includes Swarm intelligence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85800" y="1554480"/>
            <a:ext cx="36576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9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AFE1-CA0D-4F85-7CB9-98E1B8EC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Tensor Flow:  General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D467C-E099-AA7F-385F-76B102AF18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Load the neural network packages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Read in the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Divide the data into a training set and a test set.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Preprocess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the Network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the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the model to the test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Display the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0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 Load </a:t>
            </a:r>
            <a:r>
              <a:rPr lang="en-US" dirty="0" err="1"/>
              <a:t>Keras</a:t>
            </a:r>
            <a:r>
              <a:rPr lang="en-US" dirty="0"/>
              <a:t> Packages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334530" y="2423160"/>
            <a:ext cx="10857470" cy="3818985"/>
          </a:xfrm>
        </p:spPr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tensorflow</a:t>
            </a:r>
            <a:r>
              <a:rPr lang="en-US" dirty="0"/>
              <a:t> import </a:t>
            </a:r>
            <a:r>
              <a:rPr lang="en-US" dirty="0" err="1"/>
              <a:t>keras</a:t>
            </a:r>
            <a:r>
              <a:rPr lang="en-US" dirty="0"/>
              <a:t> </a:t>
            </a:r>
          </a:p>
          <a:p>
            <a:r>
              <a:rPr lang="en-US" dirty="0"/>
              <a:t>from </a:t>
            </a:r>
            <a:r>
              <a:rPr lang="en-US" dirty="0" err="1"/>
              <a:t>tensorflow.keras</a:t>
            </a:r>
            <a:r>
              <a:rPr lang="en-US" dirty="0"/>
              <a:t> import layers </a:t>
            </a:r>
          </a:p>
          <a:p>
            <a:r>
              <a:rPr lang="en-US" dirty="0"/>
              <a:t>from </a:t>
            </a:r>
            <a:r>
              <a:rPr lang="en-US" dirty="0" err="1"/>
              <a:t>tensorflow.keras.utils</a:t>
            </a:r>
            <a:r>
              <a:rPr lang="en-US" dirty="0"/>
              <a:t> import </a:t>
            </a:r>
            <a:r>
              <a:rPr lang="en-US" dirty="0" err="1"/>
              <a:t>to_categorical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052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 Read in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688736" y="2423160"/>
            <a:ext cx="10322031" cy="3818985"/>
          </a:xfrm>
        </p:spPr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r>
              <a:rPr lang="en-US" dirty="0" err="1"/>
              <a:t>data_file</a:t>
            </a:r>
            <a:r>
              <a:rPr lang="en-US" dirty="0"/>
              <a:t> = 'Data/cancer_data.csv'</a:t>
            </a:r>
          </a:p>
          <a:p>
            <a:r>
              <a:rPr lang="en-US" dirty="0" err="1"/>
              <a:t>target_file</a:t>
            </a:r>
            <a:r>
              <a:rPr lang="en-US" dirty="0"/>
              <a:t> = 'Data/cancer_target.csv'</a:t>
            </a:r>
          </a:p>
          <a:p>
            <a:r>
              <a:rPr lang="en-US" dirty="0" err="1"/>
              <a:t>cancer_data</a:t>
            </a:r>
            <a:r>
              <a:rPr lang="en-US" dirty="0"/>
              <a:t>=</a:t>
            </a:r>
            <a:r>
              <a:rPr lang="en-US" dirty="0" err="1"/>
              <a:t>np.loadtxt</a:t>
            </a:r>
            <a:r>
              <a:rPr lang="en-US" dirty="0"/>
              <a:t>(</a:t>
            </a:r>
            <a:r>
              <a:rPr lang="en-US" dirty="0" err="1"/>
              <a:t>data_file,dtype</a:t>
            </a:r>
            <a:r>
              <a:rPr lang="en-US" dirty="0"/>
              <a:t>=float,</a:t>
            </a:r>
          </a:p>
          <a:p>
            <a:r>
              <a:rPr lang="en-US" dirty="0"/>
              <a:t>delimiter=',')</a:t>
            </a:r>
          </a:p>
          <a:p>
            <a:r>
              <a:rPr lang="en-US" dirty="0" err="1"/>
              <a:t>cancer_target</a:t>
            </a:r>
            <a:r>
              <a:rPr lang="en-US" dirty="0"/>
              <a:t>=</a:t>
            </a:r>
            <a:r>
              <a:rPr lang="en-US" dirty="0" err="1"/>
              <a:t>np.loadtxt</a:t>
            </a:r>
            <a:r>
              <a:rPr lang="en-US" dirty="0"/>
              <a:t>(</a:t>
            </a:r>
            <a:r>
              <a:rPr lang="en-US" dirty="0" err="1"/>
              <a:t>target_file</a:t>
            </a:r>
            <a:r>
              <a:rPr lang="en-US" dirty="0"/>
              <a:t>, </a:t>
            </a:r>
            <a:r>
              <a:rPr lang="en-US" dirty="0" err="1"/>
              <a:t>dtype</a:t>
            </a:r>
            <a:r>
              <a:rPr lang="en-US" dirty="0"/>
              <a:t>=float, delimiter=',')</a:t>
            </a:r>
          </a:p>
        </p:txBody>
      </p:sp>
    </p:spTree>
    <p:extLst>
      <p:ext uri="{BB962C8B-B14F-4D97-AF65-F5344CB8AC3E}">
        <p14:creationId xmlns:p14="http://schemas.microsoft.com/office/powerpoint/2010/main" val="378801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 Split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from </a:t>
            </a:r>
            <a:r>
              <a:rPr lang="en-US" dirty="0" err="1"/>
              <a:t>sklearn</a:t>
            </a:r>
            <a:r>
              <a:rPr lang="en-US" dirty="0"/>
              <a:t> import </a:t>
            </a:r>
            <a:r>
              <a:rPr lang="en-US" dirty="0" err="1"/>
              <a:t>model_selection</a:t>
            </a:r>
            <a:endParaRPr lang="en-US" dirty="0"/>
          </a:p>
          <a:p>
            <a:r>
              <a:rPr lang="en-US" dirty="0" err="1"/>
              <a:t>test_size</a:t>
            </a:r>
            <a:r>
              <a:rPr lang="en-US" dirty="0"/>
              <a:t> = 0.30</a:t>
            </a:r>
          </a:p>
          <a:p>
            <a:r>
              <a:rPr lang="en-US" dirty="0"/>
              <a:t>seed = 7</a:t>
            </a:r>
          </a:p>
          <a:p>
            <a:r>
              <a:rPr lang="en-US" dirty="0" err="1"/>
              <a:t>train_data</a:t>
            </a:r>
            <a:r>
              <a:rPr lang="en-US" dirty="0"/>
              <a:t>, </a:t>
            </a:r>
            <a:r>
              <a:rPr lang="en-US" dirty="0" err="1"/>
              <a:t>test_data</a:t>
            </a:r>
            <a:r>
              <a:rPr lang="en-US" dirty="0"/>
              <a:t>, </a:t>
            </a:r>
            <a:r>
              <a:rPr lang="en-US" dirty="0" err="1"/>
              <a:t>train_target</a:t>
            </a:r>
            <a:r>
              <a:rPr lang="en-US" dirty="0"/>
              <a:t>, </a:t>
            </a:r>
            <a:r>
              <a:rPr lang="en-US" dirty="0" err="1"/>
              <a:t>test_target</a:t>
            </a:r>
            <a:r>
              <a:rPr lang="en-US" dirty="0"/>
              <a:t> = </a:t>
            </a:r>
            <a:r>
              <a:rPr lang="en-US" dirty="0" err="1"/>
              <a:t>model_selection.train_test_split</a:t>
            </a:r>
            <a:r>
              <a:rPr lang="en-US" dirty="0"/>
              <a:t>(</a:t>
            </a:r>
            <a:r>
              <a:rPr lang="en-US" dirty="0" err="1"/>
              <a:t>cancer_data,cancer_target</a:t>
            </a:r>
            <a:r>
              <a:rPr lang="en-US" dirty="0"/>
              <a:t>, </a:t>
            </a:r>
            <a:r>
              <a:rPr lang="en-US" dirty="0" err="1"/>
              <a:t>test_size</a:t>
            </a:r>
            <a:r>
              <a:rPr lang="en-US" dirty="0"/>
              <a:t>=</a:t>
            </a:r>
            <a:r>
              <a:rPr lang="en-US" dirty="0" err="1"/>
              <a:t>test_size</a:t>
            </a:r>
            <a:r>
              <a:rPr lang="en-US" dirty="0"/>
              <a:t>, </a:t>
            </a:r>
          </a:p>
          <a:p>
            <a:r>
              <a:rPr lang="en-US" dirty="0" err="1"/>
              <a:t>random_state</a:t>
            </a:r>
            <a:r>
              <a:rPr lang="en-US" dirty="0"/>
              <a:t>=seed)</a:t>
            </a:r>
          </a:p>
        </p:txBody>
      </p:sp>
    </p:spTree>
    <p:extLst>
      <p:ext uri="{BB962C8B-B14F-4D97-AF65-F5344CB8AC3E}">
        <p14:creationId xmlns:p14="http://schemas.microsoft.com/office/powerpoint/2010/main" val="422886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 Pre-process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from </a:t>
            </a:r>
            <a:r>
              <a:rPr lang="en-US" dirty="0" err="1"/>
              <a:t>sklearn.preprocessing</a:t>
            </a:r>
            <a:r>
              <a:rPr lang="en-US" dirty="0"/>
              <a:t> import </a:t>
            </a:r>
            <a:r>
              <a:rPr lang="en-US" dirty="0" err="1"/>
              <a:t>StandardScaler</a:t>
            </a:r>
            <a:r>
              <a:rPr lang="en-US" dirty="0"/>
              <a:t> </a:t>
            </a:r>
          </a:p>
          <a:p>
            <a:r>
              <a:rPr lang="en-US" dirty="0"/>
              <a:t>scaler = </a:t>
            </a:r>
            <a:r>
              <a:rPr lang="en-US" dirty="0" err="1"/>
              <a:t>StandardScaler</a:t>
            </a:r>
            <a:r>
              <a:rPr lang="en-US" dirty="0"/>
              <a:t>()</a:t>
            </a:r>
          </a:p>
          <a:p>
            <a:r>
              <a:rPr lang="en-US" dirty="0"/>
              <a:t># Fit only to the training data </a:t>
            </a:r>
          </a:p>
          <a:p>
            <a:r>
              <a:rPr lang="en-US" dirty="0" err="1"/>
              <a:t>scaler.fit</a:t>
            </a:r>
            <a:r>
              <a:rPr lang="en-US" dirty="0"/>
              <a:t>(</a:t>
            </a:r>
            <a:r>
              <a:rPr lang="en-US" dirty="0" err="1"/>
              <a:t>train_data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Now apply the transformations to the data: </a:t>
            </a:r>
          </a:p>
          <a:p>
            <a:r>
              <a:rPr lang="en-US" dirty="0" err="1"/>
              <a:t>x_train</a:t>
            </a:r>
            <a:r>
              <a:rPr lang="en-US" dirty="0"/>
              <a:t> = </a:t>
            </a:r>
            <a:r>
              <a:rPr lang="en-US" dirty="0" err="1"/>
              <a:t>scaler.transform</a:t>
            </a:r>
            <a:r>
              <a:rPr lang="en-US" dirty="0"/>
              <a:t>(</a:t>
            </a:r>
            <a:r>
              <a:rPr lang="en-US" dirty="0" err="1"/>
              <a:t>train_data</a:t>
            </a:r>
            <a:r>
              <a:rPr lang="en-US" dirty="0"/>
              <a:t>) </a:t>
            </a:r>
          </a:p>
          <a:p>
            <a:r>
              <a:rPr lang="en-US" dirty="0" err="1"/>
              <a:t>x_test</a:t>
            </a:r>
            <a:r>
              <a:rPr lang="en-US" dirty="0"/>
              <a:t> = </a:t>
            </a:r>
            <a:r>
              <a:rPr lang="en-US" dirty="0" err="1"/>
              <a:t>scaler.transform</a:t>
            </a:r>
            <a:r>
              <a:rPr lang="en-US" dirty="0"/>
              <a:t>(</a:t>
            </a:r>
            <a:r>
              <a:rPr lang="en-US" dirty="0" err="1"/>
              <a:t>test_data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Convert the classes to ‘one-hot’ vector </a:t>
            </a:r>
          </a:p>
          <a:p>
            <a:r>
              <a:rPr lang="en-US" dirty="0" err="1"/>
              <a:t>y_train</a:t>
            </a:r>
            <a:r>
              <a:rPr lang="en-US" dirty="0"/>
              <a:t> = </a:t>
            </a:r>
            <a:r>
              <a:rPr lang="en-US" dirty="0" err="1"/>
              <a:t>to_categorical</a:t>
            </a:r>
            <a:r>
              <a:rPr lang="en-US" dirty="0"/>
              <a:t>(</a:t>
            </a:r>
            <a:r>
              <a:rPr lang="en-US" dirty="0" err="1"/>
              <a:t>train_target</a:t>
            </a:r>
            <a:r>
              <a:rPr lang="en-US" dirty="0"/>
              <a:t>, </a:t>
            </a:r>
            <a:r>
              <a:rPr lang="en-US" dirty="0" err="1"/>
              <a:t>num_classes</a:t>
            </a:r>
            <a:r>
              <a:rPr lang="en-US" dirty="0"/>
              <a:t>=2) </a:t>
            </a:r>
          </a:p>
          <a:p>
            <a:r>
              <a:rPr lang="en-US" dirty="0" err="1"/>
              <a:t>y_test</a:t>
            </a:r>
            <a:r>
              <a:rPr lang="en-US" dirty="0"/>
              <a:t> = </a:t>
            </a:r>
            <a:r>
              <a:rPr lang="en-US" dirty="0" err="1"/>
              <a:t>to_categorical</a:t>
            </a:r>
            <a:r>
              <a:rPr lang="en-US" dirty="0"/>
              <a:t>(</a:t>
            </a:r>
            <a:r>
              <a:rPr lang="en-US" dirty="0" err="1"/>
              <a:t>test_target</a:t>
            </a:r>
            <a:r>
              <a:rPr lang="en-US" dirty="0"/>
              <a:t>, </a:t>
            </a:r>
            <a:r>
              <a:rPr lang="en-US" dirty="0" err="1"/>
              <a:t>num_classes</a:t>
            </a:r>
            <a:r>
              <a:rPr lang="en-US" dirty="0"/>
              <a:t>=2)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33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 Define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def </a:t>
            </a:r>
            <a:r>
              <a:rPr lang="en-US" dirty="0" err="1"/>
              <a:t>define_model</a:t>
            </a:r>
            <a:r>
              <a:rPr lang="en-US" dirty="0"/>
              <a:t>():</a:t>
            </a:r>
          </a:p>
          <a:p>
            <a:r>
              <a:rPr lang="en-US" dirty="0"/>
              <a:t>    from </a:t>
            </a:r>
            <a:r>
              <a:rPr lang="en-US" dirty="0" err="1"/>
              <a:t>tensorflow.keras.models</a:t>
            </a:r>
            <a:r>
              <a:rPr lang="en-US" dirty="0"/>
              <a:t> import Sequential </a:t>
            </a:r>
          </a:p>
          <a:p>
            <a:r>
              <a:rPr lang="en-US" dirty="0"/>
              <a:t>    from </a:t>
            </a:r>
            <a:r>
              <a:rPr lang="en-US" dirty="0" err="1"/>
              <a:t>tensorflow.keras.layers</a:t>
            </a:r>
            <a:r>
              <a:rPr lang="en-US" dirty="0"/>
              <a:t> import Dense, Dropout </a:t>
            </a:r>
          </a:p>
          <a:p>
            <a:r>
              <a:rPr lang="en-US" dirty="0"/>
              <a:t>    from </a:t>
            </a:r>
            <a:r>
              <a:rPr lang="en-US" dirty="0" err="1"/>
              <a:t>tensorflow.keras.optimizers</a:t>
            </a:r>
            <a:r>
              <a:rPr lang="en-US" dirty="0"/>
              <a:t> import SGD</a:t>
            </a:r>
          </a:p>
          <a:p>
            <a:r>
              <a:rPr lang="en-US" dirty="0"/>
              <a:t>    model = </a:t>
            </a:r>
            <a:r>
              <a:rPr lang="en-US" dirty="0" err="1"/>
              <a:t>keras.Sequential</a:t>
            </a:r>
            <a:r>
              <a:rPr lang="en-US" dirty="0"/>
              <a:t>([ </a:t>
            </a:r>
          </a:p>
          <a:p>
            <a:r>
              <a:rPr lang="en-US" dirty="0"/>
              <a:t>       </a:t>
            </a:r>
            <a:r>
              <a:rPr lang="en-US" dirty="0" err="1"/>
              <a:t>layers.Dense</a:t>
            </a:r>
            <a:r>
              <a:rPr lang="en-US" dirty="0"/>
              <a:t>(30, activation="</a:t>
            </a:r>
            <a:r>
              <a:rPr lang="en-US" dirty="0" err="1"/>
              <a:t>relu</a:t>
            </a:r>
            <a:r>
              <a:rPr lang="en-US" dirty="0"/>
              <a:t>"), </a:t>
            </a:r>
          </a:p>
          <a:p>
            <a:r>
              <a:rPr lang="en-US" dirty="0"/>
              <a:t>       </a:t>
            </a:r>
            <a:r>
              <a:rPr lang="en-US" dirty="0" err="1"/>
              <a:t>layers.Dropout</a:t>
            </a:r>
            <a:r>
              <a:rPr lang="en-US" dirty="0"/>
              <a:t>(0.5),</a:t>
            </a:r>
          </a:p>
          <a:p>
            <a:r>
              <a:rPr lang="en-US" dirty="0"/>
              <a:t>       </a:t>
            </a:r>
            <a:r>
              <a:rPr lang="en-US" dirty="0" err="1"/>
              <a:t>layers.Dense</a:t>
            </a:r>
            <a:r>
              <a:rPr lang="en-US" dirty="0"/>
              <a:t>(60, activation="</a:t>
            </a:r>
            <a:r>
              <a:rPr lang="en-US" dirty="0" err="1"/>
              <a:t>relu</a:t>
            </a:r>
            <a:r>
              <a:rPr lang="en-US" dirty="0"/>
              <a:t>"), </a:t>
            </a:r>
          </a:p>
          <a:p>
            <a:r>
              <a:rPr lang="en-US" dirty="0"/>
              <a:t>       </a:t>
            </a:r>
            <a:r>
              <a:rPr lang="en-US" dirty="0" err="1"/>
              <a:t>layers.Dropout</a:t>
            </a:r>
            <a:r>
              <a:rPr lang="en-US" dirty="0"/>
              <a:t>(0.5),</a:t>
            </a:r>
          </a:p>
          <a:p>
            <a:r>
              <a:rPr lang="en-US" dirty="0"/>
              <a:t>       </a:t>
            </a:r>
            <a:r>
              <a:rPr lang="en-US" dirty="0" err="1"/>
              <a:t>layers.Dense</a:t>
            </a:r>
            <a:r>
              <a:rPr lang="en-US" dirty="0"/>
              <a:t>(2, activation="</a:t>
            </a:r>
            <a:r>
              <a:rPr lang="en-US" dirty="0" err="1"/>
              <a:t>softmax</a:t>
            </a:r>
            <a:r>
              <a:rPr lang="en-US" dirty="0"/>
              <a:t>") </a:t>
            </a:r>
          </a:p>
          <a:p>
            <a:r>
              <a:rPr lang="en-US" dirty="0"/>
              <a:t>    ])</a:t>
            </a:r>
          </a:p>
          <a:p>
            <a:r>
              <a:rPr lang="en-US" dirty="0"/>
              <a:t>    </a:t>
            </a:r>
            <a:r>
              <a:rPr lang="en-US" dirty="0" err="1"/>
              <a:t>model.compile</a:t>
            </a:r>
            <a:r>
              <a:rPr lang="en-US" dirty="0"/>
              <a:t>(optimizer="</a:t>
            </a:r>
            <a:r>
              <a:rPr lang="en-US" dirty="0" err="1"/>
              <a:t>rmsprop</a:t>
            </a:r>
            <a:r>
              <a:rPr lang="en-US" dirty="0"/>
              <a:t>", </a:t>
            </a:r>
          </a:p>
          <a:p>
            <a:r>
              <a:rPr lang="en-US" dirty="0"/>
              <a:t>              loss="</a:t>
            </a:r>
            <a:r>
              <a:rPr lang="en-US" dirty="0" err="1"/>
              <a:t>binary_crossentropy</a:t>
            </a:r>
            <a:r>
              <a:rPr lang="en-US" dirty="0"/>
              <a:t>",</a:t>
            </a:r>
          </a:p>
          <a:p>
            <a:r>
              <a:rPr lang="en-US" dirty="0"/>
              <a:t>              metrics=["accuracy"]</a:t>
            </a:r>
          </a:p>
          <a:p>
            <a:r>
              <a:rPr lang="en-US" dirty="0"/>
              <a:t>    )</a:t>
            </a:r>
          </a:p>
          <a:p>
            <a:r>
              <a:rPr lang="en-US" dirty="0"/>
              <a:t>    return(model)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model = </a:t>
            </a:r>
            <a:r>
              <a:rPr lang="en-US" dirty="0" err="1"/>
              <a:t>define_model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9254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 Fit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b_size</a:t>
            </a:r>
            <a:r>
              <a:rPr lang="en-US" dirty="0"/>
              <a:t> = int(.8*</a:t>
            </a:r>
            <a:r>
              <a:rPr lang="en-US" dirty="0" err="1"/>
              <a:t>x_train.shape</a:t>
            </a:r>
            <a:r>
              <a:rPr lang="en-US" dirty="0"/>
              <a:t>[0])</a:t>
            </a:r>
          </a:p>
          <a:p>
            <a:r>
              <a:rPr lang="en-US" dirty="0" err="1"/>
              <a:t>num_epochs</a:t>
            </a:r>
            <a:r>
              <a:rPr lang="en-US" dirty="0"/>
              <a:t> = 20</a:t>
            </a:r>
          </a:p>
          <a:p>
            <a:endParaRPr lang="en-US" dirty="0"/>
          </a:p>
          <a:p>
            <a:r>
              <a:rPr lang="en-US" dirty="0" err="1"/>
              <a:t>model.fit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epochs=</a:t>
            </a:r>
            <a:r>
              <a:rPr lang="en-US" dirty="0" err="1"/>
              <a:t>num_epochs</a:t>
            </a:r>
            <a:r>
              <a:rPr lang="en-US" dirty="0"/>
              <a:t>, </a:t>
            </a:r>
            <a:r>
              <a:rPr lang="en-US" dirty="0" err="1"/>
              <a:t>batch_size</a:t>
            </a:r>
            <a:r>
              <a:rPr lang="en-US" dirty="0"/>
              <a:t>=</a:t>
            </a:r>
            <a:r>
              <a:rPr lang="en-US" dirty="0" err="1"/>
              <a:t>b_size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901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 Apply the Model to Test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688737" y="2423160"/>
            <a:ext cx="9531198" cy="381898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predictions = </a:t>
            </a:r>
            <a:r>
              <a:rPr lang="en-US" dirty="0" err="1"/>
              <a:t>np.argmax</a:t>
            </a:r>
            <a:r>
              <a:rPr lang="en-US" dirty="0"/>
              <a:t>(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), axis=-1)</a:t>
            </a:r>
          </a:p>
        </p:txBody>
      </p:sp>
    </p:spTree>
    <p:extLst>
      <p:ext uri="{BB962C8B-B14F-4D97-AF65-F5344CB8AC3E}">
        <p14:creationId xmlns:p14="http://schemas.microsoft.com/office/powerpoint/2010/main" val="370881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 Evaluate the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688737" y="2423160"/>
            <a:ext cx="10268802" cy="3818985"/>
          </a:xfrm>
        </p:spPr>
        <p:txBody>
          <a:bodyPr/>
          <a:lstStyle/>
          <a:p>
            <a:r>
              <a:rPr lang="en-US" dirty="0"/>
              <a:t>score = </a:t>
            </a:r>
            <a:r>
              <a:rPr lang="en-US" dirty="0" err="1"/>
              <a:t>model.evaluate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, </a:t>
            </a:r>
            <a:r>
              <a:rPr lang="en-US" dirty="0" err="1"/>
              <a:t>batch_size</a:t>
            </a:r>
            <a:r>
              <a:rPr lang="en-US" dirty="0"/>
              <a:t>=</a:t>
            </a:r>
            <a:r>
              <a:rPr lang="en-US" dirty="0" err="1"/>
              <a:t>b_size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/>
              <a:t>print('\</a:t>
            </a:r>
            <a:r>
              <a:rPr lang="en-US" dirty="0" err="1"/>
              <a:t>nAccuracy</a:t>
            </a:r>
            <a:r>
              <a:rPr lang="en-US" dirty="0"/>
              <a:t>:  %.3f' % score[1])</a:t>
            </a:r>
          </a:p>
          <a:p>
            <a:r>
              <a:rPr lang="en-US" dirty="0"/>
              <a:t>from </a:t>
            </a:r>
            <a:r>
              <a:rPr lang="en-US" dirty="0" err="1"/>
              <a:t>sklearn.metrics</a:t>
            </a:r>
            <a:r>
              <a:rPr lang="en-US" dirty="0"/>
              <a:t> import </a:t>
            </a:r>
            <a:r>
              <a:rPr lang="en-US" dirty="0" err="1"/>
              <a:t>confusion_matrix</a:t>
            </a:r>
            <a:r>
              <a:rPr lang="en-US" dirty="0"/>
              <a:t> </a:t>
            </a:r>
          </a:p>
          <a:p>
            <a:r>
              <a:rPr lang="en-US" dirty="0"/>
              <a:t>print(</a:t>
            </a:r>
            <a:r>
              <a:rPr lang="en-US" dirty="0" err="1"/>
              <a:t>confusion_matrix</a:t>
            </a:r>
            <a:r>
              <a:rPr lang="en-US" dirty="0"/>
              <a:t>(</a:t>
            </a:r>
            <a:r>
              <a:rPr lang="en-US" dirty="0" err="1"/>
              <a:t>test_target</a:t>
            </a:r>
            <a:r>
              <a:rPr lang="en-US" dirty="0"/>
              <a:t>, predictions))</a:t>
            </a:r>
          </a:p>
        </p:txBody>
      </p:sp>
    </p:spTree>
    <p:extLst>
      <p:ext uri="{BB962C8B-B14F-4D97-AF65-F5344CB8AC3E}">
        <p14:creationId xmlns:p14="http://schemas.microsoft.com/office/powerpoint/2010/main" val="371813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Activity:  </a:t>
            </a:r>
            <a:r>
              <a:rPr lang="en-US" dirty="0" err="1"/>
              <a:t>TensorFlow</a:t>
            </a:r>
            <a:r>
              <a:rPr lang="en-US" dirty="0"/>
              <a:t>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Make sure that you can run the </a:t>
            </a:r>
            <a:r>
              <a:rPr lang="en-US" sz="2400" dirty="0" err="1"/>
              <a:t>TensorFlow</a:t>
            </a:r>
            <a:r>
              <a:rPr lang="en-US" sz="2400" dirty="0"/>
              <a:t> code: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2305594" y="2865438"/>
            <a:ext cx="7676606" cy="63976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Python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2305594" y="3505200"/>
            <a:ext cx="7676606" cy="6858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04_TensorFlow.ipynb</a:t>
            </a:r>
          </a:p>
        </p:txBody>
      </p:sp>
    </p:spTree>
    <p:extLst>
      <p:ext uri="{BB962C8B-B14F-4D97-AF65-F5344CB8AC3E}">
        <p14:creationId xmlns:p14="http://schemas.microsoft.com/office/powerpoint/2010/main" val="115487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theme/theme1.xml><?xml version="1.0" encoding="utf-8"?>
<a:theme xmlns:a="http://schemas.openxmlformats.org/drawingml/2006/main" name="Title Pag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ex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xt Hierarc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Image Lar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Image Large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Image Sma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Page 3">
  <a:themeElements>
    <a:clrScheme name="Custom 3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0070C0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Bulleted List Sing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Bulleted List Doub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53005</TotalTime>
  <Words>7215</Words>
  <Application>Microsoft Office PowerPoint</Application>
  <PresentationFormat>Widescreen</PresentationFormat>
  <Paragraphs>1124</Paragraphs>
  <Slides>145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145</vt:i4>
      </vt:variant>
    </vt:vector>
  </HeadingPairs>
  <TitlesOfParts>
    <vt:vector size="172" baseType="lpstr">
      <vt:lpstr>Arial</vt:lpstr>
      <vt:lpstr>Calibri</vt:lpstr>
      <vt:lpstr>Calibri Light</vt:lpstr>
      <vt:lpstr>Cambria Math</vt:lpstr>
      <vt:lpstr>Comic Sans MS</vt:lpstr>
      <vt:lpstr>Courier New</vt:lpstr>
      <vt:lpstr>Economica</vt:lpstr>
      <vt:lpstr>ITC Franklin Gothic Std Book</vt:lpstr>
      <vt:lpstr>ITC Franklin Gothic Std Demi</vt:lpstr>
      <vt:lpstr>ITC Franklin Gothic Std Heavy</vt:lpstr>
      <vt:lpstr>Title Page 2</vt:lpstr>
      <vt:lpstr>Title Page 3</vt:lpstr>
      <vt:lpstr>1_Custom Design</vt:lpstr>
      <vt:lpstr>Title Page 4</vt:lpstr>
      <vt:lpstr>Contents</vt:lpstr>
      <vt:lpstr>Quote</vt:lpstr>
      <vt:lpstr>Blank</vt:lpstr>
      <vt:lpstr>Bulleted List Single Column</vt:lpstr>
      <vt:lpstr>Bulleted List Double Column</vt:lpstr>
      <vt:lpstr>Custom Design</vt:lpstr>
      <vt:lpstr>Text</vt:lpstr>
      <vt:lpstr>Text Hierarchy</vt:lpstr>
      <vt:lpstr>Table</vt:lpstr>
      <vt:lpstr>Image Large</vt:lpstr>
      <vt:lpstr>Image Large Placeholder</vt:lpstr>
      <vt:lpstr>Image Small</vt:lpstr>
      <vt:lpstr>Image Small Placeholder</vt:lpstr>
      <vt:lpstr>Machine Learning with Python</vt:lpstr>
      <vt:lpstr>Topics</vt:lpstr>
      <vt:lpstr>What is machine learning?</vt:lpstr>
      <vt:lpstr>What is machine learning?</vt:lpstr>
      <vt:lpstr>Why machine learning?</vt:lpstr>
      <vt:lpstr>Problems that ML can solve</vt:lpstr>
      <vt:lpstr>Problems that ML can solve</vt:lpstr>
      <vt:lpstr>Types of Machine Learning. . . </vt:lpstr>
      <vt:lpstr>Types of Machine Learning. . . </vt:lpstr>
      <vt:lpstr>Data for Machine Learning</vt:lpstr>
      <vt:lpstr>Ideas behind Machine Learning</vt:lpstr>
      <vt:lpstr>Decision Trees</vt:lpstr>
      <vt:lpstr>Decision Tree:  Overview</vt:lpstr>
      <vt:lpstr>Decision Trees:  How do they work?</vt:lpstr>
      <vt:lpstr>Decision Trees:  How do they work?</vt:lpstr>
      <vt:lpstr>Example:  What should you do this weekend?</vt:lpstr>
      <vt:lpstr>What to do this weekend?</vt:lpstr>
      <vt:lpstr>What to do this weekend?</vt:lpstr>
      <vt:lpstr>Decision Tree Algorithms</vt:lpstr>
      <vt:lpstr>Decision Tree  Evaluation</vt:lpstr>
      <vt:lpstr>Coding a Decision Tree</vt:lpstr>
      <vt:lpstr>The Data</vt:lpstr>
      <vt:lpstr>Attribute Summary</vt:lpstr>
      <vt:lpstr>Coding Decision Trees:  General Steps</vt:lpstr>
      <vt:lpstr>1. Load Decision Tree Package</vt:lpstr>
      <vt:lpstr>2. Read in the data</vt:lpstr>
      <vt:lpstr>3.  Identify the target feature</vt:lpstr>
      <vt:lpstr>4.  Divide the Data</vt:lpstr>
      <vt:lpstr>5.  Fit the Decision Tree Model</vt:lpstr>
      <vt:lpstr>6.  Apply the Model to the Test Data</vt:lpstr>
      <vt:lpstr>7.  Display Confusion Matrix</vt:lpstr>
      <vt:lpstr>Activity:  Decision Tree Program</vt:lpstr>
      <vt:lpstr>Random Forest</vt:lpstr>
      <vt:lpstr>Random Forest: Overview</vt:lpstr>
      <vt:lpstr>Random Forest:  How does it work?</vt:lpstr>
      <vt:lpstr>Random Forest:  How does it work?</vt:lpstr>
      <vt:lpstr>Random Forest:  How does it work?</vt:lpstr>
      <vt:lpstr>Random Forest:  How does it work?</vt:lpstr>
      <vt:lpstr>Random Forest:  Feature Importance</vt:lpstr>
      <vt:lpstr>Coding  a  Random Forest</vt:lpstr>
      <vt:lpstr>The Data</vt:lpstr>
      <vt:lpstr>Coding Random Forest:  General Steps</vt:lpstr>
      <vt:lpstr>1.  Load Random Forest Package</vt:lpstr>
      <vt:lpstr>Steps 2 - 4</vt:lpstr>
      <vt:lpstr>5.  Fit the Random Forest Model</vt:lpstr>
      <vt:lpstr>6.  Apply the Model to the Test Data</vt:lpstr>
      <vt:lpstr>7.  Compute Feature Importance</vt:lpstr>
      <vt:lpstr>8.  List Feature Importance</vt:lpstr>
      <vt:lpstr>Activity:  Random Forest Program</vt:lpstr>
      <vt:lpstr>Break</vt:lpstr>
      <vt:lpstr>Neural Networks</vt:lpstr>
      <vt:lpstr>Neural Network</vt:lpstr>
      <vt:lpstr>Nodes of a Neural Network</vt:lpstr>
      <vt:lpstr>Simulation of a Neuron</vt:lpstr>
      <vt:lpstr>Simulation of a Neuron</vt:lpstr>
      <vt:lpstr>Network of Nodes</vt:lpstr>
      <vt:lpstr>A Network of Neurons</vt:lpstr>
      <vt:lpstr>The Layers of a Network</vt:lpstr>
      <vt:lpstr>How does the machine learn?</vt:lpstr>
      <vt:lpstr>Overview of the Learning Process</vt:lpstr>
      <vt:lpstr>Overview of Learning Process</vt:lpstr>
      <vt:lpstr>Overview of Learning Process</vt:lpstr>
      <vt:lpstr>Overview of Learning Process</vt:lpstr>
      <vt:lpstr>Overview of Learning Process</vt:lpstr>
      <vt:lpstr>Overview of Learning Process</vt:lpstr>
      <vt:lpstr>Activation Function</vt:lpstr>
      <vt:lpstr>Loss Function</vt:lpstr>
      <vt:lpstr>Metrics</vt:lpstr>
      <vt:lpstr>Optimizer functions</vt:lpstr>
      <vt:lpstr>Epochs &amp; Batch Size</vt:lpstr>
      <vt:lpstr>Neural Network Example</vt:lpstr>
      <vt:lpstr>Example:   Breast Cancer Data</vt:lpstr>
      <vt:lpstr>Coding a Neural Network:  General Steps</vt:lpstr>
      <vt:lpstr>1.  Load Neural Networks Package</vt:lpstr>
      <vt:lpstr>2. Read in the Data</vt:lpstr>
      <vt:lpstr>3.  Divide Data</vt:lpstr>
      <vt:lpstr>4.  Preprocess the Data</vt:lpstr>
      <vt:lpstr>5.  Design the Network Model</vt:lpstr>
      <vt:lpstr>6.  Train the Model</vt:lpstr>
      <vt:lpstr>7.  Apply the Model to the Test Data</vt:lpstr>
      <vt:lpstr>8.  Display the Results</vt:lpstr>
      <vt:lpstr>Activity:  Neural Network Program</vt:lpstr>
      <vt:lpstr>Tensor  Flow</vt:lpstr>
      <vt:lpstr>What is TensorFlow?</vt:lpstr>
      <vt:lpstr>Deep Learning Neural Network</vt:lpstr>
      <vt:lpstr>Terminology: Tensors</vt:lpstr>
      <vt:lpstr>Terminology:  Computational Graphs</vt:lpstr>
      <vt:lpstr>The need for GPUs</vt:lpstr>
      <vt:lpstr>Coding  a  Tensor Flow</vt:lpstr>
      <vt:lpstr>Coding Tensor Flow:  General Steps</vt:lpstr>
      <vt:lpstr>1.  Load Keras Packages</vt:lpstr>
      <vt:lpstr>2.  Read in the Data</vt:lpstr>
      <vt:lpstr>3.  Split the Data</vt:lpstr>
      <vt:lpstr>4.  Pre-process the Data</vt:lpstr>
      <vt:lpstr>5.  Define the Model</vt:lpstr>
      <vt:lpstr>7.  Fit the Model</vt:lpstr>
      <vt:lpstr>8.  Apply the Model to Test Data</vt:lpstr>
      <vt:lpstr>9.  Evaluate the Results</vt:lpstr>
      <vt:lpstr>Activity:  TensorFlow Program</vt:lpstr>
      <vt:lpstr>PyTorch</vt:lpstr>
      <vt:lpstr>What is PyTorch?</vt:lpstr>
      <vt:lpstr>Overview of PyTorch</vt:lpstr>
      <vt:lpstr>Activation Function</vt:lpstr>
      <vt:lpstr>Loss Function</vt:lpstr>
      <vt:lpstr>Optimizer functions</vt:lpstr>
      <vt:lpstr>Coding  a  PyTorch Example</vt:lpstr>
      <vt:lpstr>Coding Tensor Flow:  General Steps</vt:lpstr>
      <vt:lpstr>1.  Import torch Package</vt:lpstr>
      <vt:lpstr>2.  Read in the Data</vt:lpstr>
      <vt:lpstr>3a.  Scale the data</vt:lpstr>
      <vt:lpstr>3b.  Split the Data</vt:lpstr>
      <vt:lpstr>3c.  Convert data to tensors</vt:lpstr>
      <vt:lpstr>3d.  Load the tensors</vt:lpstr>
      <vt:lpstr>4.  Design the Network Model</vt:lpstr>
      <vt:lpstr>5.  Define the Learning Process</vt:lpstr>
      <vt:lpstr>6.  Fit the Model</vt:lpstr>
      <vt:lpstr>7.  Apply the Model to Test Data</vt:lpstr>
      <vt:lpstr>8.  Evaluate the Results</vt:lpstr>
      <vt:lpstr>Activity:  PyTorch Program</vt:lpstr>
      <vt:lpstr>Break</vt:lpstr>
      <vt:lpstr>Multi-GPU Example</vt:lpstr>
      <vt:lpstr>Activity:  Multi-GPU Program</vt:lpstr>
      <vt:lpstr>Need more help?</vt:lpstr>
      <vt:lpstr>Questions?</vt:lpstr>
      <vt:lpstr>Supplemental Material</vt:lpstr>
      <vt:lpstr>Convolutional Neural Networks</vt:lpstr>
      <vt:lpstr>What are Convolutional Neural Networks?</vt:lpstr>
      <vt:lpstr>The Idea behind CNN</vt:lpstr>
      <vt:lpstr>Is the image on the left most like an X or an O?</vt:lpstr>
      <vt:lpstr>What features are in common?</vt:lpstr>
      <vt:lpstr>Building Blocks of CNN</vt:lpstr>
      <vt:lpstr>Steps</vt:lpstr>
      <vt:lpstr>Example:   MNIST Data</vt:lpstr>
      <vt:lpstr>Coding CNN:  General Steps</vt:lpstr>
      <vt:lpstr>1.  Load the Data</vt:lpstr>
      <vt:lpstr>2a. Pre-process the Data:  Capture the sizes</vt:lpstr>
      <vt:lpstr>2b.  Pre-process the Data:  Reshape</vt:lpstr>
      <vt:lpstr>3. Design the Network model:  Part 1/4</vt:lpstr>
      <vt:lpstr>3. Design the Network model: Part 2/4</vt:lpstr>
      <vt:lpstr>3. Design the Network model: Part 3/4</vt:lpstr>
      <vt:lpstr>3. Design the Network model: Part 4/4</vt:lpstr>
      <vt:lpstr>4.  Train the model</vt:lpstr>
      <vt:lpstr>5.  Apply Model to Test Data</vt:lpstr>
      <vt:lpstr>Display the results</vt:lpstr>
      <vt:lpstr>Activity:  CNN Program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Wilbur, Tobias J. (tjw3j)</dc:creator>
  <cp:lastModifiedBy>Huband, Jacalyn M (jmh5ad)</cp:lastModifiedBy>
  <cp:revision>757</cp:revision>
  <cp:lastPrinted>2018-10-25T13:31:57Z</cp:lastPrinted>
  <dcterms:created xsi:type="dcterms:W3CDTF">2017-12-20T18:50:57Z</dcterms:created>
  <dcterms:modified xsi:type="dcterms:W3CDTF">2022-06-09T04:36:41Z</dcterms:modified>
</cp:coreProperties>
</file>